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9" r:id="rId4"/>
    <p:sldId id="271" r:id="rId5"/>
    <p:sldId id="261" r:id="rId6"/>
    <p:sldId id="262" r:id="rId7"/>
    <p:sldId id="265" r:id="rId8"/>
    <p:sldId id="263" r:id="rId9"/>
    <p:sldId id="275" r:id="rId10"/>
    <p:sldId id="272" r:id="rId11"/>
    <p:sldId id="270" r:id="rId12"/>
    <p:sldId id="260" r:id="rId13"/>
    <p:sldId id="264" r:id="rId14"/>
    <p:sldId id="268" r:id="rId15"/>
    <p:sldId id="266" r:id="rId16"/>
    <p:sldId id="269" r:id="rId17"/>
    <p:sldId id="267"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4/4/2020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4/4/2020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4/4/2020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4/4/2020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A16AA21-1863-4931-97CB-99D0A168701B}" type="datetimeFigureOut">
              <a:rPr lang="en-US" dirty="0"/>
              <a:t>4/4/2020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772C379-9A7C-4C87-A116-CBE9F58B04C5}" type="datetimeFigureOut">
              <a:rPr lang="en-US" dirty="0"/>
              <a:t>4/4/2020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4/4/2020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J3M8tkNgXO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capacitaciones.chefs.5/posts/106645787659625" TargetMode="External"/><Relationship Id="rId2" Type="http://schemas.openxmlformats.org/officeDocument/2006/relationships/hyperlink" Target="https://www.facebook.com/capacitaciones.chefs.5/timeline#_"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hyperlink" Target="https://www.facebook.com/capacitaciones.chefs.5/videos/107507167573487/"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yxHxA5VcwQk&amp;feature=share&amp;fbclid=IwAR2rL4dKwM_Lf52aUlJTSIJBhCY4N30Sd642iXK995fKf9tgHlT8Bls0cK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3.wdp"/><Relationship Id="rId7"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hdphoto" Target="../media/hdphoto3.wdp"/><Relationship Id="rId7"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qL9iwGQhT3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2.wdp"/><Relationship Id="rId7"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2D3DCD-4716-40AA-90C0-6F2F9F116C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037BACED-9574-4AAE-9D04-5100308350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6B04FC1-1420-4E1A-A1F1-D9D3B3627ECB}"/>
              </a:ext>
            </a:extLst>
          </p:cNvPr>
          <p:cNvSpPr>
            <a:spLocks noGrp="1"/>
          </p:cNvSpPr>
          <p:nvPr>
            <p:ph type="ctrTitle"/>
          </p:nvPr>
        </p:nvSpPr>
        <p:spPr>
          <a:xfrm>
            <a:off x="1051559" y="4355692"/>
            <a:ext cx="10509069" cy="1472224"/>
          </a:xfrm>
        </p:spPr>
        <p:txBody>
          <a:bodyPr anchor="b">
            <a:normAutofit/>
          </a:bodyPr>
          <a:lstStyle/>
          <a:p>
            <a:r>
              <a:rPr lang="es-ES" sz="6600">
                <a:solidFill>
                  <a:schemeClr val="tx1"/>
                </a:solidFill>
              </a:rPr>
              <a:t>TECNICAS CULINARIAS </a:t>
            </a:r>
            <a:endParaRPr lang="es-MX" sz="6600">
              <a:solidFill>
                <a:schemeClr val="tx1"/>
              </a:solidFill>
            </a:endParaRPr>
          </a:p>
        </p:txBody>
      </p:sp>
      <p:pic>
        <p:nvPicPr>
          <p:cNvPr id="4" name="Imagen 3" descr="Resultado de imagen para materia prima">
            <a:extLst>
              <a:ext uri="{FF2B5EF4-FFF2-40B4-BE49-F238E27FC236}">
                <a16:creationId xmlns:a16="http://schemas.microsoft.com/office/drawing/2014/main" id="{F5F02C78-31DF-4CA2-9587-E3E4BA28FAC0}"/>
              </a:ext>
            </a:extLst>
          </p:cNvPr>
          <p:cNvPicPr/>
          <p:nvPr/>
        </p:nvPicPr>
        <p:blipFill rotWithShape="1">
          <a:blip r:embed="rId3" cstate="print">
            <a:extLst>
              <a:ext uri="{28A0092B-C50C-407E-A947-70E740481C1C}">
                <a14:useLocalDpi xmlns:a14="http://schemas.microsoft.com/office/drawing/2010/main" val="0"/>
              </a:ext>
            </a:extLst>
          </a:blip>
          <a:srcRect t="15195" b="15196"/>
          <a:stretch/>
        </p:blipFill>
        <p:spPr bwMode="auto">
          <a:xfrm>
            <a:off x="20" y="10"/>
            <a:ext cx="12191980" cy="4243361"/>
          </a:xfrm>
          <a:prstGeom prst="rect">
            <a:avLst/>
          </a:prstGeom>
          <a:noFill/>
        </p:spPr>
      </p:pic>
    </p:spTree>
    <p:extLst>
      <p:ext uri="{BB962C8B-B14F-4D97-AF65-F5344CB8AC3E}">
        <p14:creationId xmlns:p14="http://schemas.microsoft.com/office/powerpoint/2010/main" val="40585129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39219" y="240356"/>
            <a:ext cx="10058400" cy="4050792"/>
          </a:xfrm>
        </p:spPr>
        <p:txBody>
          <a:bodyPr/>
          <a:lstStyle/>
          <a:p>
            <a:r>
              <a:rPr lang="es-MX" dirty="0">
                <a:hlinkClick r:id="rId2"/>
              </a:rPr>
              <a:t>https://</a:t>
            </a:r>
            <a:r>
              <a:rPr lang="es-MX" dirty="0" smtClean="0">
                <a:hlinkClick r:id="rId2"/>
              </a:rPr>
              <a:t>www.youtube.com/watch?v=J3M8tkNgXOE</a:t>
            </a:r>
            <a:endParaRPr lang="es-MX" dirty="0" smtClean="0"/>
          </a:p>
          <a:p>
            <a:pPr marL="0" indent="0">
              <a:buNone/>
            </a:pPr>
            <a:r>
              <a:rPr lang="es-MX" dirty="0" smtClean="0"/>
              <a:t>Ver video </a:t>
            </a:r>
            <a:endParaRPr lang="es-MX" dirty="0"/>
          </a:p>
        </p:txBody>
      </p:sp>
    </p:spTree>
    <p:extLst>
      <p:ext uri="{BB962C8B-B14F-4D97-AF65-F5344CB8AC3E}">
        <p14:creationId xmlns:p14="http://schemas.microsoft.com/office/powerpoint/2010/main" val="179926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321169" y="754828"/>
            <a:ext cx="7849772" cy="5079147"/>
          </a:xfrm>
          <a:prstGeom prst="rect">
            <a:avLst/>
          </a:prstGeom>
        </p:spPr>
        <p:txBody>
          <a:bodyPr wrap="square">
            <a:spAutoFit/>
          </a:bodyPr>
          <a:lstStyle/>
          <a:p>
            <a:pPr algn="ctr">
              <a:spcBef>
                <a:spcPts val="600"/>
              </a:spcBef>
              <a:spcAft>
                <a:spcPts val="600"/>
              </a:spcAft>
            </a:pPr>
            <a:r>
              <a:rPr lang="es-ES" sz="12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EVALUACIÓN DE COMPRENSIÓN DECORACIÓN DE PLATILLOS</a:t>
            </a:r>
            <a:endParaRPr lang="es-MX" sz="1200" b="1" kern="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s-ES" sz="1000" dirty="0">
                <a:latin typeface="Arial" panose="020B0604020202020204" pitchFamily="34" charset="0"/>
                <a:ea typeface="Times New Roman" panose="02020603050405020304" pitchFamily="18" charset="0"/>
                <a:cs typeface="Times New Roman" panose="02020603050405020304" pitchFamily="18" charset="0"/>
              </a:rPr>
              <a:t>¿Cuál es el motivo principal de la decoración de un platillo?</a:t>
            </a:r>
            <a:endParaRPr lang="es-MX" sz="1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s-ES" sz="1000" dirty="0">
                <a:latin typeface="Arial" panose="020B0604020202020204" pitchFamily="34" charset="0"/>
                <a:ea typeface="Times New Roman" panose="02020603050405020304" pitchFamily="18" charset="0"/>
                <a:cs typeface="Times New Roman" panose="02020603050405020304" pitchFamily="18" charset="0"/>
              </a:rPr>
              <a:t>Menciona que agentes podemos usar para decorar un platillo.</a:t>
            </a:r>
            <a:endParaRPr lang="es-MX" sz="1000" dirty="0">
              <a:latin typeface="Calibri" panose="020F0502020204030204" pitchFamily="34" charset="0"/>
              <a:ea typeface="Times New Roman" panose="02020603050405020304" pitchFamily="18" charset="0"/>
              <a:cs typeface="Times New Roman" panose="02020603050405020304" pitchFamily="18" charset="0"/>
            </a:endParaRPr>
          </a:p>
          <a:p>
            <a:pPr marL="685800">
              <a:lnSpc>
                <a:spcPct val="107000"/>
              </a:lnSpc>
              <a:spcAft>
                <a:spcPts val="800"/>
              </a:spcAft>
            </a:pPr>
            <a:r>
              <a:rPr lang="es-MX" sz="1100" dirty="0">
                <a:latin typeface="Arial" panose="020B0604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s-ES" sz="1000" dirty="0">
                <a:latin typeface="Arial" panose="020B0604020202020204" pitchFamily="34" charset="0"/>
                <a:ea typeface="Times New Roman" panose="02020603050405020304" pitchFamily="18" charset="0"/>
                <a:cs typeface="Times New Roman" panose="02020603050405020304" pitchFamily="18" charset="0"/>
              </a:rPr>
              <a:t>De la siguiente preparación, agrega algunos ingredientes para dar el decorado y resaltar la presentación:</a:t>
            </a:r>
            <a:endParaRPr lang="es-MX" sz="1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Ensalada mixta de verduras________________________________________________________________</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Pollo en salsa de jitomate_________________________________________________________________</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Carne asada con verduras al vapor___________________________________________</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4.- Para resaltar un plato se necesita de manejar con habilidad técnicas de cocina, a completa el seguimiento a la preparación.</a:t>
            </a:r>
            <a:endParaRPr lang="es-MX" sz="1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PROTEINA (__________________________________) TECNICA (____________________________)</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GUARNICIÓN (_______________________________) TECNICA (____________________________)</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SALSA (______________________________________TECNICA (____________________________)</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100" dirty="0">
                <a:latin typeface="Arial" panose="020B0604020202020204" pitchFamily="34" charset="0"/>
                <a:ea typeface="Calibri" panose="020F0502020204030204" pitchFamily="34" charset="0"/>
                <a:cs typeface="Times New Roman" panose="02020603050405020304" pitchFamily="18" charset="0"/>
              </a:rPr>
              <a:t>DECORACION (________________________________TECNICA (____________________________)</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5.- Dibuja un platillo con todos sus complementos: (valor 3 aciertos).</a:t>
            </a:r>
            <a:endParaRPr lang="es-MX"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5087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B66E70-9451-4286-A0C2-6CF108FE81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4B0696-68E2-40ED-B597-4B87387544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Rectangle 15">
            <a:extLst>
              <a:ext uri="{FF2B5EF4-FFF2-40B4-BE49-F238E27FC236}">
                <a16:creationId xmlns:a16="http://schemas.microsoft.com/office/drawing/2014/main" id="{A19EF1B4-0F49-44D2-AE21-263819BFB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blipFill dpi="0" rotWithShape="1">
            <a:blip r:embed="rId2">
              <a:alphaModFix amt="4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DD67F70-9EAD-4B2F-AE0D-E3D9C39D7364}"/>
              </a:ext>
            </a:extLst>
          </p:cNvPr>
          <p:cNvSpPr>
            <a:spLocks noGrp="1"/>
          </p:cNvSpPr>
          <p:nvPr>
            <p:ph type="title"/>
          </p:nvPr>
        </p:nvSpPr>
        <p:spPr>
          <a:xfrm>
            <a:off x="2082119" y="643466"/>
            <a:ext cx="3348017" cy="5571067"/>
          </a:xfrm>
        </p:spPr>
        <p:txBody>
          <a:bodyPr>
            <a:normAutofit/>
          </a:bodyPr>
          <a:lstStyle/>
          <a:p>
            <a:r>
              <a:rPr lang="es-ES" sz="4800">
                <a:solidFill>
                  <a:schemeClr val="tx1"/>
                </a:solidFill>
              </a:rPr>
              <a:t>Cortes en frutas y hortalizas </a:t>
            </a:r>
            <a:endParaRPr lang="es-MX" sz="4800">
              <a:solidFill>
                <a:schemeClr val="tx1"/>
              </a:solidFill>
            </a:endParaRPr>
          </a:p>
        </p:txBody>
      </p:sp>
      <p:pic>
        <p:nvPicPr>
          <p:cNvPr id="10" name="Marcador de contenido 9">
            <a:extLst>
              <a:ext uri="{FF2B5EF4-FFF2-40B4-BE49-F238E27FC236}">
                <a16:creationId xmlns:a16="http://schemas.microsoft.com/office/drawing/2014/main" id="{7D01E01B-9AA3-424D-B748-26C27EC078D8}"/>
              </a:ext>
            </a:extLst>
          </p:cNvPr>
          <p:cNvPicPr>
            <a:picLocks noGrp="1" noChangeAspect="1"/>
          </p:cNvPicPr>
          <p:nvPr>
            <p:ph idx="1"/>
          </p:nvPr>
        </p:nvPicPr>
        <p:blipFill>
          <a:blip r:embed="rId4"/>
          <a:stretch>
            <a:fillRect/>
          </a:stretch>
        </p:blipFill>
        <p:spPr>
          <a:xfrm>
            <a:off x="5078437" y="0"/>
            <a:ext cx="6907098" cy="6686881"/>
          </a:xfrm>
          <a:prstGeom prst="rect">
            <a:avLst/>
          </a:prstGeom>
        </p:spPr>
      </p:pic>
      <p:grpSp>
        <p:nvGrpSpPr>
          <p:cNvPr id="18" name="Group 17">
            <a:extLst>
              <a:ext uri="{FF2B5EF4-FFF2-40B4-BE49-F238E27FC236}">
                <a16:creationId xmlns:a16="http://schemas.microsoft.com/office/drawing/2014/main" id="{2B69B0BE-E00A-432A-98D1-A47B82C1636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19" name="Oval 18">
              <a:extLst>
                <a:ext uri="{FF2B5EF4-FFF2-40B4-BE49-F238E27FC236}">
                  <a16:creationId xmlns:a16="http://schemas.microsoft.com/office/drawing/2014/main" id="{0AF8A5ED-19F8-4707-8EEC-7115E6B1127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19">
              <a:extLst>
                <a:ext uri="{FF2B5EF4-FFF2-40B4-BE49-F238E27FC236}">
                  <a16:creationId xmlns:a16="http://schemas.microsoft.com/office/drawing/2014/main" id="{C5F50C1C-978D-45B5-B716-7DA91773CD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26380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4EF5A90-86DE-434A-960D-B98F86C3EA54}"/>
              </a:ext>
            </a:extLst>
          </p:cNvPr>
          <p:cNvSpPr>
            <a:spLocks noGrp="1"/>
          </p:cNvSpPr>
          <p:nvPr>
            <p:ph idx="1"/>
          </p:nvPr>
        </p:nvSpPr>
        <p:spPr/>
        <p:txBody>
          <a:bodyPr/>
          <a:lstStyle/>
          <a:p>
            <a:pPr marL="0" indent="0">
              <a:buNone/>
            </a:pPr>
            <a:r>
              <a:rPr lang="es-MX" dirty="0"/>
              <a:t>Ver el video en el link </a:t>
            </a:r>
            <a:endParaRPr lang="es-MX" dirty="0">
              <a:hlinkClick r:id="rId2"/>
            </a:endParaRPr>
          </a:p>
          <a:p>
            <a:r>
              <a:rPr lang="es-MX" dirty="0">
                <a:hlinkClick r:id="rId3"/>
              </a:rPr>
              <a:t>https://</a:t>
            </a:r>
            <a:r>
              <a:rPr lang="es-MX" dirty="0" smtClean="0">
                <a:hlinkClick r:id="rId3"/>
              </a:rPr>
              <a:t>www.facebook.com/capacitaciones.chefs.5/posts/106645787659625</a:t>
            </a:r>
            <a:endParaRPr lang="es-MX" dirty="0" smtClean="0"/>
          </a:p>
          <a:p>
            <a:endParaRPr lang="es-MX" dirty="0"/>
          </a:p>
        </p:txBody>
      </p:sp>
    </p:spTree>
    <p:extLst>
      <p:ext uri="{BB962C8B-B14F-4D97-AF65-F5344CB8AC3E}">
        <p14:creationId xmlns:p14="http://schemas.microsoft.com/office/powerpoint/2010/main" val="3202025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220724" y="235131"/>
            <a:ext cx="9756648" cy="6304805"/>
          </a:xfrm>
          <a:prstGeom prst="rect">
            <a:avLst/>
          </a:prstGeom>
        </p:spPr>
      </p:pic>
    </p:spTree>
    <p:extLst>
      <p:ext uri="{BB962C8B-B14F-4D97-AF65-F5344CB8AC3E}">
        <p14:creationId xmlns:p14="http://schemas.microsoft.com/office/powerpoint/2010/main" val="3691251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ítulo 1">
            <a:extLst>
              <a:ext uri="{FF2B5EF4-FFF2-40B4-BE49-F238E27FC236}">
                <a16:creationId xmlns:a16="http://schemas.microsoft.com/office/drawing/2014/main" id="{E63B8DDD-FA8A-412D-B374-9C81ACE50E44}"/>
              </a:ext>
            </a:extLst>
          </p:cNvPr>
          <p:cNvSpPr>
            <a:spLocks noGrp="1"/>
          </p:cNvSpPr>
          <p:nvPr>
            <p:ph type="title"/>
          </p:nvPr>
        </p:nvSpPr>
        <p:spPr>
          <a:xfrm>
            <a:off x="643468" y="643466"/>
            <a:ext cx="3576840" cy="5528734"/>
          </a:xfrm>
        </p:spPr>
        <p:txBody>
          <a:bodyPr>
            <a:normAutofit/>
          </a:bodyPr>
          <a:lstStyle/>
          <a:p>
            <a:pPr algn="ctr"/>
            <a:r>
              <a:rPr lang="es-ES" sz="4800" dirty="0">
                <a:solidFill>
                  <a:srgbClr val="FFFFFF"/>
                </a:solidFill>
              </a:rPr>
              <a:t>Preparación del arroz </a:t>
            </a:r>
            <a:br>
              <a:rPr lang="es-ES" sz="4800" dirty="0">
                <a:solidFill>
                  <a:srgbClr val="FFFFFF"/>
                </a:solidFill>
              </a:rPr>
            </a:br>
            <a:endParaRPr lang="es-MX" sz="4800" dirty="0">
              <a:solidFill>
                <a:srgbClr val="FFFFFF"/>
              </a:solidFill>
            </a:endParaRPr>
          </a:p>
        </p:txBody>
      </p:sp>
      <p:sp>
        <p:nvSpPr>
          <p:cNvPr id="3" name="Marcador de contenido 2">
            <a:extLst>
              <a:ext uri="{FF2B5EF4-FFF2-40B4-BE49-F238E27FC236}">
                <a16:creationId xmlns:a16="http://schemas.microsoft.com/office/drawing/2014/main" id="{2CEC1D32-568D-4B87-8104-5C16DEB30CBC}"/>
              </a:ext>
            </a:extLst>
          </p:cNvPr>
          <p:cNvSpPr>
            <a:spLocks noGrp="1"/>
          </p:cNvSpPr>
          <p:nvPr>
            <p:ph idx="1"/>
          </p:nvPr>
        </p:nvSpPr>
        <p:spPr>
          <a:xfrm>
            <a:off x="5053780" y="599768"/>
            <a:ext cx="6074467" cy="5572432"/>
          </a:xfrm>
        </p:spPr>
        <p:txBody>
          <a:bodyPr anchor="ctr">
            <a:normAutofit/>
          </a:bodyPr>
          <a:lstStyle/>
          <a:p>
            <a:endParaRPr lang="es-MX" dirty="0"/>
          </a:p>
        </p:txBody>
      </p:sp>
      <p:sp>
        <p:nvSpPr>
          <p:cNvPr id="12" name="Oval 11">
            <a:extLst>
              <a:ext uri="{FF2B5EF4-FFF2-40B4-BE49-F238E27FC236}">
                <a16:creationId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Imagen 3">
            <a:extLst>
              <a:ext uri="{FF2B5EF4-FFF2-40B4-BE49-F238E27FC236}">
                <a16:creationId xmlns:a16="http://schemas.microsoft.com/office/drawing/2014/main" id="{8E2D3AFB-16E8-4EA8-9BB8-914653EA3591}"/>
              </a:ext>
            </a:extLst>
          </p:cNvPr>
          <p:cNvPicPr>
            <a:picLocks noChangeAspect="1"/>
          </p:cNvPicPr>
          <p:nvPr/>
        </p:nvPicPr>
        <p:blipFill>
          <a:blip r:embed="rId5"/>
          <a:stretch>
            <a:fillRect/>
          </a:stretch>
        </p:blipFill>
        <p:spPr>
          <a:xfrm>
            <a:off x="4651512" y="0"/>
            <a:ext cx="7537143" cy="6858000"/>
          </a:xfrm>
          <a:prstGeom prst="rect">
            <a:avLst/>
          </a:prstGeom>
        </p:spPr>
      </p:pic>
    </p:spTree>
    <p:extLst>
      <p:ext uri="{BB962C8B-B14F-4D97-AF65-F5344CB8AC3E}">
        <p14:creationId xmlns:p14="http://schemas.microsoft.com/office/powerpoint/2010/main" val="3856922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indent="0">
              <a:buNone/>
            </a:pPr>
            <a:r>
              <a:rPr lang="es-MX" dirty="0">
                <a:hlinkClick r:id="rId2"/>
              </a:rPr>
              <a:t>https://www.facebook.com/capacitaciones.chefs.5/videos/107507167573487</a:t>
            </a:r>
            <a:r>
              <a:rPr lang="es-MX" dirty="0" smtClean="0">
                <a:hlinkClick r:id="rId2"/>
              </a:rPr>
              <a:t>/</a:t>
            </a:r>
            <a:endParaRPr lang="es-MX" dirty="0" smtClean="0"/>
          </a:p>
          <a:p>
            <a:pPr marL="0" indent="0">
              <a:buNone/>
            </a:pPr>
            <a:endParaRPr lang="es-MX" dirty="0"/>
          </a:p>
        </p:txBody>
      </p:sp>
    </p:spTree>
    <p:extLst>
      <p:ext uri="{BB962C8B-B14F-4D97-AF65-F5344CB8AC3E}">
        <p14:creationId xmlns:p14="http://schemas.microsoft.com/office/powerpoint/2010/main" val="3434192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885121" y="235132"/>
            <a:ext cx="6421758" cy="6413862"/>
          </a:xfrm>
          <a:prstGeom prst="rect">
            <a:avLst/>
          </a:prstGeom>
        </p:spPr>
      </p:pic>
    </p:spTree>
    <p:extLst>
      <p:ext uri="{BB962C8B-B14F-4D97-AF65-F5344CB8AC3E}">
        <p14:creationId xmlns:p14="http://schemas.microsoft.com/office/powerpoint/2010/main" val="4267589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31" y="156753"/>
            <a:ext cx="11678195" cy="6296297"/>
          </a:xfrm>
          <a:prstGeom prst="rect">
            <a:avLst/>
          </a:prstGeom>
        </p:spPr>
      </p:pic>
      <p:sp>
        <p:nvSpPr>
          <p:cNvPr id="2" name="Título 1"/>
          <p:cNvSpPr>
            <a:spLocks noGrp="1"/>
          </p:cNvSpPr>
          <p:nvPr>
            <p:ph type="title"/>
          </p:nvPr>
        </p:nvSpPr>
        <p:spPr>
          <a:xfrm>
            <a:off x="1056786" y="1384663"/>
            <a:ext cx="10058400" cy="3217382"/>
          </a:xfrm>
        </p:spPr>
        <p:txBody>
          <a:bodyPr/>
          <a:lstStyle/>
          <a:p>
            <a:pPr algn="ctr"/>
            <a:r>
              <a:rPr lang="es-MX" sz="9600" dirty="0" smtClean="0"/>
              <a:t>GRACIAS</a:t>
            </a:r>
            <a:r>
              <a:rPr lang="es-MX" dirty="0" smtClean="0"/>
              <a:t> </a:t>
            </a:r>
            <a:endParaRPr lang="es-MX" dirty="0"/>
          </a:p>
        </p:txBody>
      </p:sp>
    </p:spTree>
    <p:extLst>
      <p:ext uri="{BB962C8B-B14F-4D97-AF65-F5344CB8AC3E}">
        <p14:creationId xmlns:p14="http://schemas.microsoft.com/office/powerpoint/2010/main" val="790657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6699" b="7968"/>
          <a:stretch/>
        </p:blipFill>
        <p:spPr>
          <a:xfrm>
            <a:off x="140676" y="146705"/>
            <a:ext cx="11943471" cy="6577652"/>
          </a:xfrm>
          <a:prstGeom prst="rect">
            <a:avLst/>
          </a:prstGeom>
        </p:spPr>
      </p:pic>
      <p:sp>
        <p:nvSpPr>
          <p:cNvPr id="3" name="Marcador de contenido 2">
            <a:extLst>
              <a:ext uri="{FF2B5EF4-FFF2-40B4-BE49-F238E27FC236}">
                <a16:creationId xmlns:a16="http://schemas.microsoft.com/office/drawing/2014/main" id="{4E7C1ED6-FE05-4A0E-9356-CDC9325DCE8E}"/>
              </a:ext>
            </a:extLst>
          </p:cNvPr>
          <p:cNvSpPr>
            <a:spLocks noGrp="1"/>
          </p:cNvSpPr>
          <p:nvPr>
            <p:ph idx="1"/>
          </p:nvPr>
        </p:nvSpPr>
        <p:spPr/>
        <p:txBody>
          <a:bodyPr/>
          <a:lstStyle/>
          <a:p>
            <a:r>
              <a:rPr lang="es-MX" dirty="0">
                <a:solidFill>
                  <a:srgbClr val="FFFF00"/>
                </a:solidFill>
              </a:rPr>
              <a:t>OBEJETIVO.</a:t>
            </a:r>
          </a:p>
          <a:p>
            <a:r>
              <a:rPr lang="es-MX" dirty="0" smtClean="0">
                <a:solidFill>
                  <a:srgbClr val="FFFF00"/>
                </a:solidFill>
              </a:rPr>
              <a:t>Con este curso en línea se </a:t>
            </a:r>
            <a:r>
              <a:rPr lang="es-MX" dirty="0">
                <a:solidFill>
                  <a:srgbClr val="FFFF00"/>
                </a:solidFill>
              </a:rPr>
              <a:t>pretende dar a conocer las diferentes técnicas culinarias, así como las prácticas sanitarias en la manipulación de alimentos de acuerdo con las normas establecidas con el objetivo de obtener un producto terminado inocuo a nuestros clientes.</a:t>
            </a:r>
          </a:p>
          <a:p>
            <a:r>
              <a:rPr lang="es-MX" dirty="0">
                <a:solidFill>
                  <a:srgbClr val="FFFF00"/>
                </a:solidFill>
              </a:rPr>
              <a:t>Con este manual el manipulador de alimentos contara con los conocimientos, habilidades, destreza y actitudes necesarias para la elaboración de alimentos y dar un terminado a los platillos que se brinda a establecimientos de alimentos y bebidas, siendo atractivos a los sentidos.</a:t>
            </a:r>
          </a:p>
          <a:p>
            <a:endParaRPr lang="es-MX" dirty="0"/>
          </a:p>
        </p:txBody>
      </p:sp>
    </p:spTree>
    <p:extLst>
      <p:ext uri="{BB962C8B-B14F-4D97-AF65-F5344CB8AC3E}">
        <p14:creationId xmlns:p14="http://schemas.microsoft.com/office/powerpoint/2010/main" val="1264492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88667C-91D7-4FAD-A1BD-736357C8A8CC}"/>
              </a:ext>
            </a:extLst>
          </p:cNvPr>
          <p:cNvSpPr>
            <a:spLocks noGrp="1"/>
          </p:cNvSpPr>
          <p:nvPr>
            <p:ph type="title"/>
          </p:nvPr>
        </p:nvSpPr>
        <p:spPr>
          <a:xfrm>
            <a:off x="4435522" y="484632"/>
            <a:ext cx="6692726" cy="1609344"/>
          </a:xfrm>
        </p:spPr>
        <p:txBody>
          <a:bodyPr>
            <a:normAutofit/>
          </a:bodyPr>
          <a:lstStyle/>
          <a:p>
            <a:pPr algn="ctr"/>
            <a:r>
              <a:rPr lang="es-ES" sz="4000" dirty="0" err="1"/>
              <a:t>Preparacion</a:t>
            </a:r>
            <a:r>
              <a:rPr lang="es-ES" sz="4000" dirty="0"/>
              <a:t> y organización y previas de las materias primas </a:t>
            </a:r>
            <a:endParaRPr lang="es-MX" sz="4000" dirty="0"/>
          </a:p>
        </p:txBody>
      </p:sp>
      <p:sp>
        <p:nvSpPr>
          <p:cNvPr id="3" name="Marcador de contenido 2">
            <a:extLst>
              <a:ext uri="{FF2B5EF4-FFF2-40B4-BE49-F238E27FC236}">
                <a16:creationId xmlns:a16="http://schemas.microsoft.com/office/drawing/2014/main" id="{8A2F5277-9589-4741-B000-C1DD38ECAD04}"/>
              </a:ext>
            </a:extLst>
          </p:cNvPr>
          <p:cNvSpPr>
            <a:spLocks noGrp="1"/>
          </p:cNvSpPr>
          <p:nvPr>
            <p:ph idx="1"/>
          </p:nvPr>
        </p:nvSpPr>
        <p:spPr>
          <a:xfrm>
            <a:off x="4626590" y="2121408"/>
            <a:ext cx="6501657" cy="4736592"/>
          </a:xfrm>
        </p:spPr>
        <p:txBody>
          <a:bodyPr>
            <a:normAutofit fontScale="85000" lnSpcReduction="20000"/>
          </a:bodyPr>
          <a:lstStyle/>
          <a:p>
            <a:r>
              <a:rPr lang="es-MX" dirty="0"/>
              <a:t>Como parte fundamental de la preparación de alimentos es el lavado y desinfectado de los alimentos antes de ser cocinados.</a:t>
            </a:r>
          </a:p>
          <a:p>
            <a:r>
              <a:rPr lang="es-MX" dirty="0"/>
              <a:t>La preparación de previas abarca desde la desinfección hasta el almacenamiento correcto de los alimentos, el cual se debe de realizar bajo las estrictas medidas higiénicas, con el fin de evitar contaminaciones que puedan afectar el producto final, por tanto, debemos de tomar en cuenta lo siguiente:</a:t>
            </a:r>
          </a:p>
          <a:p>
            <a:r>
              <a:rPr lang="es-MX" b="1" dirty="0"/>
              <a:t>Desinfección de materia prima: </a:t>
            </a:r>
            <a:r>
              <a:rPr lang="es-MX" dirty="0"/>
              <a:t>las frutas y hortalizas suelen ser los portadores de una gran cantidad de contaminantes, por tanto, el lavado y desinfección de estos insumos es uno de los puntos críticos de mayor interés a controlar y una de las rutinas que deben realizarse con mayor rigor en la cocina, ya que muchas veces algunos de los productos se consumen crudos. Para la correcta lavada son las siguientes:</a:t>
            </a:r>
          </a:p>
          <a:p>
            <a:pPr lvl="0"/>
            <a:r>
              <a:rPr lang="es-MX" dirty="0"/>
              <a:t>No quitar pedúnculo de las frutas.</a:t>
            </a:r>
          </a:p>
          <a:p>
            <a:pPr lvl="0"/>
            <a:r>
              <a:rPr lang="es-MX" dirty="0"/>
              <a:t>Retirar exceso de tierra y suciedad a chorro de agua fría.</a:t>
            </a:r>
          </a:p>
          <a:p>
            <a:pPr lvl="0"/>
            <a:r>
              <a:rPr lang="es-MX" dirty="0"/>
              <a:t>Lavar hoja por hoja las verduras de hoja grande y en manojos pequeños las verduras de hojas pequeñas.</a:t>
            </a:r>
          </a:p>
          <a:p>
            <a:endParaRPr lang="es-MX" dirty="0"/>
          </a:p>
        </p:txBody>
      </p:sp>
      <p:pic>
        <p:nvPicPr>
          <p:cNvPr id="4" name="Imagen 3">
            <a:extLst>
              <a:ext uri="{FF2B5EF4-FFF2-40B4-BE49-F238E27FC236}">
                <a16:creationId xmlns:a16="http://schemas.microsoft.com/office/drawing/2014/main" id="{5624A573-0CBA-4230-AA71-9CD24E2CA52A}"/>
              </a:ext>
            </a:extLst>
          </p:cNvPr>
          <p:cNvPicPr/>
          <p:nvPr/>
        </p:nvPicPr>
        <p:blipFill rotWithShape="1">
          <a:blip r:embed="rId2" cstate="print">
            <a:extLst>
              <a:ext uri="{28A0092B-C50C-407E-A947-70E740481C1C}">
                <a14:useLocalDpi xmlns:a14="http://schemas.microsoft.com/office/drawing/2010/main" val="0"/>
              </a:ext>
            </a:extLst>
          </a:blip>
          <a:srcRect l="2188" t="7897" r="3210" b="7288"/>
          <a:stretch/>
        </p:blipFill>
        <p:spPr bwMode="auto">
          <a:xfrm>
            <a:off x="0" y="1"/>
            <a:ext cx="4435522"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5478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56785" y="331796"/>
            <a:ext cx="10058400" cy="1745198"/>
          </a:xfrm>
        </p:spPr>
        <p:txBody>
          <a:bodyPr/>
          <a:lstStyle/>
          <a:p>
            <a:pPr marL="0" indent="0">
              <a:buNone/>
            </a:pPr>
            <a:r>
              <a:rPr lang="es-MX" dirty="0"/>
              <a:t>Ver el video de lavado de frutas y verduras en el link</a:t>
            </a:r>
          </a:p>
          <a:p>
            <a:pPr marL="0" indent="0">
              <a:buNone/>
            </a:pPr>
            <a:endParaRPr lang="es-MX" dirty="0">
              <a:hlinkClick r:id="rId2"/>
            </a:endParaRPr>
          </a:p>
          <a:p>
            <a:r>
              <a:rPr lang="es-MX" dirty="0" smtClean="0">
                <a:hlinkClick r:id="rId2"/>
              </a:rPr>
              <a:t>https</a:t>
            </a:r>
            <a:r>
              <a:rPr lang="es-MX" dirty="0">
                <a:hlinkClick r:id="rId2"/>
              </a:rPr>
              <a:t>://www.youtube.com/watch?v=yxHxA5VcwQk&amp;feature=share&amp;fbclid=IwAR2rL4dKwM_Lf52aUlJTSIJBhCY4N30Sd642iXK995fKf9tgHlT8Bls0cKA</a:t>
            </a:r>
            <a:endParaRPr lang="es-MX" dirty="0"/>
          </a:p>
          <a:p>
            <a:endParaRPr lang="es-MX" dirty="0" smtClean="0"/>
          </a:p>
        </p:txBody>
      </p:sp>
      <p:sp>
        <p:nvSpPr>
          <p:cNvPr id="2" name="Rectángulo 1"/>
          <p:cNvSpPr/>
          <p:nvPr/>
        </p:nvSpPr>
        <p:spPr>
          <a:xfrm>
            <a:off x="1056785" y="2076994"/>
            <a:ext cx="9602506" cy="3139321"/>
          </a:xfrm>
          <a:prstGeom prst="rect">
            <a:avLst/>
          </a:prstGeom>
        </p:spPr>
        <p:txBody>
          <a:bodyPr wrap="square">
            <a:spAutoFit/>
          </a:bodyPr>
          <a:lstStyle/>
          <a:p>
            <a:r>
              <a:rPr lang="es-MX" b="1" dirty="0" smtClean="0">
                <a:solidFill>
                  <a:srgbClr val="1C1E21"/>
                </a:solidFill>
                <a:latin typeface="inherit"/>
              </a:rPr>
              <a:t>                                                              CUESTIONARIO</a:t>
            </a:r>
          </a:p>
          <a:p>
            <a:r>
              <a:rPr lang="es-MX" dirty="0">
                <a:solidFill>
                  <a:srgbClr val="1C1E21"/>
                </a:solidFill>
                <a:latin typeface="Helvetica" panose="020B0604020202020204" pitchFamily="34" charset="0"/>
              </a:rPr>
              <a:t/>
            </a:r>
            <a:br>
              <a:rPr lang="es-MX" dirty="0">
                <a:solidFill>
                  <a:srgbClr val="1C1E21"/>
                </a:solidFill>
                <a:latin typeface="Helvetica" panose="020B0604020202020204" pitchFamily="34" charset="0"/>
              </a:rPr>
            </a:br>
            <a:r>
              <a:rPr lang="es-MX" dirty="0">
                <a:solidFill>
                  <a:srgbClr val="1C1E21"/>
                </a:solidFill>
                <a:latin typeface="inherit"/>
              </a:rPr>
              <a:t>1.-cuál es la solución correcta de Cloro</a:t>
            </a:r>
            <a:r>
              <a:rPr lang="es-MX" dirty="0" smtClean="0">
                <a:solidFill>
                  <a:srgbClr val="1C1E21"/>
                </a:solidFill>
                <a:latin typeface="inherit"/>
              </a:rPr>
              <a:t>?</a:t>
            </a:r>
          </a:p>
          <a:p>
            <a:r>
              <a:rPr lang="es-MX" dirty="0">
                <a:solidFill>
                  <a:srgbClr val="1C1E21"/>
                </a:solidFill>
                <a:latin typeface="Helvetica" panose="020B0604020202020204" pitchFamily="34" charset="0"/>
              </a:rPr>
              <a:t/>
            </a:r>
            <a:br>
              <a:rPr lang="es-MX" dirty="0">
                <a:solidFill>
                  <a:srgbClr val="1C1E21"/>
                </a:solidFill>
                <a:latin typeface="Helvetica" panose="020B0604020202020204" pitchFamily="34" charset="0"/>
              </a:rPr>
            </a:br>
            <a:r>
              <a:rPr lang="es-MX" dirty="0">
                <a:solidFill>
                  <a:srgbClr val="1C1E21"/>
                </a:solidFill>
                <a:latin typeface="inherit"/>
              </a:rPr>
              <a:t>2.-cuál es la dosificación correcta de jabón por Litro de agua</a:t>
            </a:r>
            <a:r>
              <a:rPr lang="es-MX" dirty="0" smtClean="0">
                <a:solidFill>
                  <a:srgbClr val="1C1E21"/>
                </a:solidFill>
                <a:latin typeface="inherit"/>
              </a:rPr>
              <a:t>?</a:t>
            </a:r>
          </a:p>
          <a:p>
            <a:r>
              <a:rPr lang="es-MX" dirty="0">
                <a:solidFill>
                  <a:srgbClr val="1C1E21"/>
                </a:solidFill>
                <a:latin typeface="inherit"/>
              </a:rPr>
              <a:t/>
            </a:r>
            <a:br>
              <a:rPr lang="es-MX" dirty="0">
                <a:solidFill>
                  <a:srgbClr val="1C1E21"/>
                </a:solidFill>
                <a:latin typeface="inherit"/>
              </a:rPr>
            </a:br>
            <a:r>
              <a:rPr lang="es-MX" dirty="0">
                <a:solidFill>
                  <a:srgbClr val="1C1E21"/>
                </a:solidFill>
                <a:latin typeface="inherit"/>
              </a:rPr>
              <a:t>3.-Cuál es el tiempo exacto para desinfectar frutas y verduras</a:t>
            </a:r>
            <a:r>
              <a:rPr lang="es-MX" dirty="0" smtClean="0">
                <a:solidFill>
                  <a:srgbClr val="1C1E21"/>
                </a:solidFill>
                <a:latin typeface="inherit"/>
              </a:rPr>
              <a:t>?</a:t>
            </a:r>
          </a:p>
          <a:p>
            <a:r>
              <a:rPr lang="es-MX" dirty="0">
                <a:solidFill>
                  <a:srgbClr val="1C1E21"/>
                </a:solidFill>
                <a:latin typeface="inherit"/>
              </a:rPr>
              <a:t/>
            </a:r>
            <a:br>
              <a:rPr lang="es-MX" dirty="0">
                <a:solidFill>
                  <a:srgbClr val="1C1E21"/>
                </a:solidFill>
                <a:latin typeface="inherit"/>
              </a:rPr>
            </a:br>
            <a:r>
              <a:rPr lang="es-MX" dirty="0">
                <a:solidFill>
                  <a:srgbClr val="1C1E21"/>
                </a:solidFill>
                <a:latin typeface="inherit"/>
              </a:rPr>
              <a:t>4.-correcto o incorrecto tallar fuera de la solución jabonosa los alimentos</a:t>
            </a:r>
            <a:r>
              <a:rPr lang="es-MX" dirty="0" smtClean="0">
                <a:solidFill>
                  <a:srgbClr val="1C1E21"/>
                </a:solidFill>
                <a:latin typeface="inherit"/>
              </a:rPr>
              <a:t>?</a:t>
            </a:r>
          </a:p>
          <a:p>
            <a:r>
              <a:rPr lang="es-MX" dirty="0">
                <a:solidFill>
                  <a:srgbClr val="1C1E21"/>
                </a:solidFill>
                <a:latin typeface="inherit"/>
              </a:rPr>
              <a:t/>
            </a:r>
            <a:br>
              <a:rPr lang="es-MX" dirty="0">
                <a:solidFill>
                  <a:srgbClr val="1C1E21"/>
                </a:solidFill>
                <a:latin typeface="inherit"/>
              </a:rPr>
            </a:br>
            <a:r>
              <a:rPr lang="es-MX" dirty="0">
                <a:solidFill>
                  <a:srgbClr val="1C1E21"/>
                </a:solidFill>
                <a:latin typeface="inherit"/>
              </a:rPr>
              <a:t>5.-cuál es la temperatura idónea para resguardar mis alimentos?</a:t>
            </a:r>
            <a:endParaRPr lang="es-MX" dirty="0"/>
          </a:p>
        </p:txBody>
      </p:sp>
    </p:spTree>
    <p:extLst>
      <p:ext uri="{BB962C8B-B14F-4D97-AF65-F5344CB8AC3E}">
        <p14:creationId xmlns:p14="http://schemas.microsoft.com/office/powerpoint/2010/main" val="1364019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ítulo 1">
            <a:extLst>
              <a:ext uri="{FF2B5EF4-FFF2-40B4-BE49-F238E27FC236}">
                <a16:creationId xmlns:a16="http://schemas.microsoft.com/office/drawing/2014/main" id="{AFB8B892-DE46-4816-9410-9F2DBAAAF93B}"/>
              </a:ext>
            </a:extLst>
          </p:cNvPr>
          <p:cNvSpPr>
            <a:spLocks noGrp="1"/>
          </p:cNvSpPr>
          <p:nvPr>
            <p:ph type="title"/>
          </p:nvPr>
        </p:nvSpPr>
        <p:spPr>
          <a:xfrm>
            <a:off x="643468" y="643466"/>
            <a:ext cx="3686312" cy="5528734"/>
          </a:xfrm>
        </p:spPr>
        <p:txBody>
          <a:bodyPr>
            <a:normAutofit/>
          </a:bodyPr>
          <a:lstStyle/>
          <a:p>
            <a:pPr algn="ctr"/>
            <a:r>
              <a:rPr lang="es-ES" sz="4800" dirty="0">
                <a:solidFill>
                  <a:srgbClr val="FFFFFF"/>
                </a:solidFill>
              </a:rPr>
              <a:t>Técnicas de cocción </a:t>
            </a:r>
            <a:endParaRPr lang="es-MX" sz="4800" dirty="0">
              <a:solidFill>
                <a:srgbClr val="FFFFFF"/>
              </a:solidFill>
            </a:endParaRPr>
          </a:p>
        </p:txBody>
      </p:sp>
      <p:sp>
        <p:nvSpPr>
          <p:cNvPr id="12" name="Oval 11">
            <a:extLst>
              <a:ext uri="{FF2B5EF4-FFF2-40B4-BE49-F238E27FC236}">
                <a16:creationId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5">
            <a:extLst>
              <a:ext uri="{FF2B5EF4-FFF2-40B4-BE49-F238E27FC236}">
                <a16:creationId xmlns:a16="http://schemas.microsoft.com/office/drawing/2014/main" id="{8B7354D2-88CE-4E40-A8CD-A346B9D6784F}"/>
              </a:ext>
            </a:extLst>
          </p:cNvPr>
          <p:cNvSpPr>
            <a:spLocks noChangeArrowheads="1"/>
          </p:cNvSpPr>
          <p:nvPr/>
        </p:nvSpPr>
        <p:spPr bwMode="auto">
          <a:xfrm>
            <a:off x="4969904" y="198968"/>
            <a:ext cx="4421397"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5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Cocción a vapor: </a:t>
            </a:r>
            <a:r>
              <a:rPr kumimoji="0" lang="es-MX" altLang="es-MX"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consiste en cocinar los alimentos a través del vapor por medio de un líquido, sin tener contacto con este.</a:t>
            </a:r>
            <a:r>
              <a:rPr kumimoji="0" lang="es-MX" altLang="es-MX" sz="15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MX" altLang="es-MX" sz="1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pic>
        <p:nvPicPr>
          <p:cNvPr id="4110" name="Imagen 6" descr="Resultado de imagen para rostizado de carne">
            <a:extLst>
              <a:ext uri="{FF2B5EF4-FFF2-40B4-BE49-F238E27FC236}">
                <a16:creationId xmlns:a16="http://schemas.microsoft.com/office/drawing/2014/main" id="{4026DE81-2EC3-4933-93ED-4EEBDE716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b="5750"/>
          <a:stretch>
            <a:fillRect/>
          </a:stretch>
        </p:blipFill>
        <p:spPr bwMode="auto">
          <a:xfrm>
            <a:off x="9377233" y="1359699"/>
            <a:ext cx="1546068" cy="108903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6">
            <a:extLst>
              <a:ext uri="{FF2B5EF4-FFF2-40B4-BE49-F238E27FC236}">
                <a16:creationId xmlns:a16="http://schemas.microsoft.com/office/drawing/2014/main" id="{2CA09FA2-DDDC-4A31-8AC9-FE081F42AE0F}"/>
              </a:ext>
            </a:extLst>
          </p:cNvPr>
          <p:cNvSpPr>
            <a:spLocks noChangeArrowheads="1"/>
          </p:cNvSpPr>
          <p:nvPr/>
        </p:nvSpPr>
        <p:spPr bwMode="auto">
          <a:xfrm>
            <a:off x="4847982" y="1612553"/>
            <a:ext cx="4421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5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Rostizado de carne: </a:t>
            </a:r>
            <a:r>
              <a:rPr kumimoji="0" lang="es-MX" altLang="es-MX" sz="15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técnica que implica cocer y dorar </a:t>
            </a:r>
            <a:endParaRPr kumimoji="0" lang="es-MX" altLang="es-MX" sz="1500" b="0" i="0" u="none" strike="noStrike" cap="none" normalizeH="0" baseline="0" dirty="0">
              <a:ln>
                <a:noFill/>
              </a:ln>
              <a:solidFill>
                <a:schemeClr val="tx1"/>
              </a:solidFill>
              <a:effectLst/>
              <a:latin typeface="Arial" panose="020B0604020202020204" pitchFamily="34" charset="0"/>
            </a:endParaRPr>
          </a:p>
        </p:txBody>
      </p:sp>
      <p:pic>
        <p:nvPicPr>
          <p:cNvPr id="27" name="Imagen 26" descr="Resultado de imagen para coccion al vapor">
            <a:extLst>
              <a:ext uri="{FF2B5EF4-FFF2-40B4-BE49-F238E27FC236}">
                <a16:creationId xmlns:a16="http://schemas.microsoft.com/office/drawing/2014/main" id="{1C8DEA94-F1CE-4547-AD4C-59AD14EDCD4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3785" y="135950"/>
            <a:ext cx="1495425" cy="1192765"/>
          </a:xfrm>
          <a:prstGeom prst="rect">
            <a:avLst/>
          </a:prstGeom>
          <a:noFill/>
          <a:ln>
            <a:noFill/>
          </a:ln>
        </p:spPr>
      </p:pic>
      <p:sp>
        <p:nvSpPr>
          <p:cNvPr id="20" name="Rectángulo 19">
            <a:extLst>
              <a:ext uri="{FF2B5EF4-FFF2-40B4-BE49-F238E27FC236}">
                <a16:creationId xmlns:a16="http://schemas.microsoft.com/office/drawing/2014/main" id="{5C6FC0BC-59E6-49B7-9EE3-A4A61A97E408}"/>
              </a:ext>
            </a:extLst>
          </p:cNvPr>
          <p:cNvSpPr/>
          <p:nvPr/>
        </p:nvSpPr>
        <p:spPr>
          <a:xfrm>
            <a:off x="7033657" y="2572912"/>
            <a:ext cx="4825267" cy="822341"/>
          </a:xfrm>
          <a:prstGeom prst="rect">
            <a:avLst/>
          </a:prstGeom>
        </p:spPr>
        <p:txBody>
          <a:bodyPr wrap="square">
            <a:spAutoFit/>
          </a:bodyPr>
          <a:lstStyle/>
          <a:p>
            <a:pPr algn="just">
              <a:lnSpc>
                <a:spcPct val="107000"/>
              </a:lnSpc>
              <a:spcAft>
                <a:spcPts val="800"/>
              </a:spcAft>
            </a:pPr>
            <a:r>
              <a:rPr lang="es-MX" sz="1500" b="1" dirty="0">
                <a:latin typeface="Calibri" panose="020F0502020204030204" pitchFamily="34" charset="0"/>
                <a:ea typeface="Calibri" panose="020F0502020204030204" pitchFamily="34" charset="0"/>
                <a:cs typeface="Times New Roman" panose="02020603050405020304" pitchFamily="18" charset="0"/>
              </a:rPr>
              <a:t>Fritura profundo: </a:t>
            </a:r>
            <a:r>
              <a:rPr lang="es-MX" sz="1500" dirty="0">
                <a:latin typeface="Calibri" panose="020F0502020204030204" pitchFamily="34" charset="0"/>
                <a:ea typeface="Calibri" panose="020F0502020204030204" pitchFamily="34" charset="0"/>
                <a:cs typeface="Times New Roman" panose="02020603050405020304" pitchFamily="18" charset="0"/>
              </a:rPr>
              <a:t>consiste en sumergir un alimento en aceite hirviendo entre 160°-175°c hasta su cocción y dejar escurrir para referir el exceso de grasa. </a:t>
            </a:r>
          </a:p>
        </p:txBody>
      </p:sp>
      <p:pic>
        <p:nvPicPr>
          <p:cNvPr id="29" name="Imagen 28" descr="Resultado de imagen para freido profundo">
            <a:extLst>
              <a:ext uri="{FF2B5EF4-FFF2-40B4-BE49-F238E27FC236}">
                <a16:creationId xmlns:a16="http://schemas.microsoft.com/office/drawing/2014/main" id="{2F7751A8-3C45-424C-811F-26E6AD21D61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931156" y="2508735"/>
            <a:ext cx="2102501" cy="1214206"/>
          </a:xfrm>
          <a:prstGeom prst="rect">
            <a:avLst/>
          </a:prstGeom>
          <a:noFill/>
          <a:ln>
            <a:noFill/>
          </a:ln>
        </p:spPr>
      </p:pic>
      <p:sp>
        <p:nvSpPr>
          <p:cNvPr id="21" name="Rectangle 18">
            <a:extLst>
              <a:ext uri="{FF2B5EF4-FFF2-40B4-BE49-F238E27FC236}">
                <a16:creationId xmlns:a16="http://schemas.microsoft.com/office/drawing/2014/main" id="{64713C94-18C3-40EA-864F-3A0F2E94F483}"/>
              </a:ext>
            </a:extLst>
          </p:cNvPr>
          <p:cNvSpPr>
            <a:spLocks noChangeArrowheads="1"/>
          </p:cNvSpPr>
          <p:nvPr/>
        </p:nvSpPr>
        <p:spPr bwMode="auto">
          <a:xfrm>
            <a:off x="4347636" y="3718194"/>
            <a:ext cx="55426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pic>
        <p:nvPicPr>
          <p:cNvPr id="4113" name="Imagen 8" descr="Resultado de imagen para estofado">
            <a:extLst>
              <a:ext uri="{FF2B5EF4-FFF2-40B4-BE49-F238E27FC236}">
                <a16:creationId xmlns:a16="http://schemas.microsoft.com/office/drawing/2014/main" id="{E2F73121-1325-4153-9049-8E1BB48886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3775" y="3459431"/>
            <a:ext cx="1705956" cy="124793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9">
            <a:extLst>
              <a:ext uri="{FF2B5EF4-FFF2-40B4-BE49-F238E27FC236}">
                <a16:creationId xmlns:a16="http://schemas.microsoft.com/office/drawing/2014/main" id="{63E0783A-4DB4-439F-A1BB-536EC6C7D70F}"/>
              </a:ext>
            </a:extLst>
          </p:cNvPr>
          <p:cNvSpPr>
            <a:spLocks noChangeArrowheads="1"/>
          </p:cNvSpPr>
          <p:nvPr/>
        </p:nvSpPr>
        <p:spPr bwMode="auto">
          <a:xfrm>
            <a:off x="4651513" y="3893207"/>
            <a:ext cx="55426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Estofado: </a:t>
            </a:r>
            <a:r>
              <a:rPr kumimoji="0" lang="es-MX" altLang="es-MX"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 cocinar un guiso muy tapado, en el que todos los componentes son crudos y se cocinan a la vez.</a:t>
            </a:r>
            <a:endParaRPr kumimoji="0" lang="es-MX" altLang="es-MX" b="0" i="0" u="none" strike="noStrike" cap="none" normalizeH="0" baseline="0" dirty="0">
              <a:ln>
                <a:noFill/>
              </a:ln>
              <a:solidFill>
                <a:schemeClr val="tx1"/>
              </a:solidFill>
              <a:effectLst/>
              <a:latin typeface="Arial" panose="020B0604020202020204" pitchFamily="34" charset="0"/>
            </a:endParaRPr>
          </a:p>
        </p:txBody>
      </p:sp>
      <p:sp>
        <p:nvSpPr>
          <p:cNvPr id="23" name="Rectángulo 22">
            <a:extLst>
              <a:ext uri="{FF2B5EF4-FFF2-40B4-BE49-F238E27FC236}">
                <a16:creationId xmlns:a16="http://schemas.microsoft.com/office/drawing/2014/main" id="{364115BC-C6C8-4078-91C9-E1B077D93EDC}"/>
              </a:ext>
            </a:extLst>
          </p:cNvPr>
          <p:cNvSpPr/>
          <p:nvPr/>
        </p:nvSpPr>
        <p:spPr>
          <a:xfrm>
            <a:off x="4595602" y="4674591"/>
            <a:ext cx="5598582" cy="2153731"/>
          </a:xfrm>
          <a:prstGeom prst="rect">
            <a:avLst/>
          </a:prstGeom>
        </p:spPr>
        <p:txBody>
          <a:bodyPr wrap="square">
            <a:spAutoFit/>
          </a:bodyPr>
          <a:lstStyle/>
          <a:p>
            <a:pPr algn="just">
              <a:lnSpc>
                <a:spcPct val="107000"/>
              </a:lnSpc>
              <a:spcAft>
                <a:spcPts val="800"/>
              </a:spcAft>
            </a:pPr>
            <a:r>
              <a:rPr lang="es-MX" b="1" dirty="0">
                <a:latin typeface="Calibri" panose="020F0502020204030204" pitchFamily="34" charset="0"/>
                <a:ea typeface="Calibri" panose="020F0502020204030204" pitchFamily="34" charset="0"/>
                <a:cs typeface="Times New Roman" panose="02020603050405020304" pitchFamily="18" charset="0"/>
              </a:rPr>
              <a:t>Braseado: </a:t>
            </a:r>
            <a:r>
              <a:rPr lang="es-MX" dirty="0">
                <a:latin typeface="Calibri" panose="020F0502020204030204" pitchFamily="34" charset="0"/>
                <a:ea typeface="Calibri" panose="020F0502020204030204" pitchFamily="34" charset="0"/>
                <a:cs typeface="Times New Roman" panose="02020603050405020304" pitchFamily="18" charset="0"/>
              </a:rPr>
              <a:t>es cocer lentamente durante un largo tiempo una carne o una legumbre en su salsa de acompañamiento. Consiste en dos pasos el primero en cocinar con calor seco (sellado o marinado) y posteriormente con calor húmedo en un recipiente cerrado, generalmente en una olla cubierta con algún liquido (agua, caldo, leche, </a:t>
            </a:r>
            <a:r>
              <a:rPr lang="es-MX" dirty="0" err="1">
                <a:latin typeface="Calibri" panose="020F0502020204030204" pitchFamily="34" charset="0"/>
                <a:ea typeface="Calibri" panose="020F0502020204030204" pitchFamily="34" charset="0"/>
                <a:cs typeface="Times New Roman" panose="02020603050405020304" pitchFamily="18" charset="0"/>
              </a:rPr>
              <a:t>etc</a:t>
            </a:r>
            <a:r>
              <a:rPr lang="es-MX"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34" name="Imagen 33" descr="Resultado de imagen para braseado">
            <a:extLst>
              <a:ext uri="{FF2B5EF4-FFF2-40B4-BE49-F238E27FC236}">
                <a16:creationId xmlns:a16="http://schemas.microsoft.com/office/drawing/2014/main" id="{E467A608-FFA4-49D0-811E-E386C023829C}"/>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50267" y="4775592"/>
            <a:ext cx="1679464" cy="1737750"/>
          </a:xfrm>
          <a:prstGeom prst="rect">
            <a:avLst/>
          </a:prstGeom>
          <a:noFill/>
          <a:ln>
            <a:noFill/>
          </a:ln>
        </p:spPr>
      </p:pic>
    </p:spTree>
    <p:extLst>
      <p:ext uri="{BB962C8B-B14F-4D97-AF65-F5344CB8AC3E}">
        <p14:creationId xmlns:p14="http://schemas.microsoft.com/office/powerpoint/2010/main" val="36515565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ítulo 1">
            <a:extLst>
              <a:ext uri="{FF2B5EF4-FFF2-40B4-BE49-F238E27FC236}">
                <a16:creationId xmlns:a16="http://schemas.microsoft.com/office/drawing/2014/main" id="{3FFD3EC3-9102-4243-A954-3E3FB9A89FD4}"/>
              </a:ext>
            </a:extLst>
          </p:cNvPr>
          <p:cNvSpPr>
            <a:spLocks noGrp="1"/>
          </p:cNvSpPr>
          <p:nvPr>
            <p:ph type="title"/>
          </p:nvPr>
        </p:nvSpPr>
        <p:spPr>
          <a:xfrm>
            <a:off x="779249" y="2376861"/>
            <a:ext cx="2640646" cy="2104273"/>
          </a:xfrm>
          <a:noFill/>
        </p:spPr>
        <p:txBody>
          <a:bodyPr>
            <a:normAutofit/>
          </a:bodyPr>
          <a:lstStyle/>
          <a:p>
            <a:pPr algn="ctr"/>
            <a:r>
              <a:rPr lang="es-ES" sz="3000" dirty="0">
                <a:solidFill>
                  <a:srgbClr val="FFFFFF"/>
                </a:solidFill>
              </a:rPr>
              <a:t>Agentes aromáticos </a:t>
            </a:r>
            <a:endParaRPr lang="es-MX" sz="3000" dirty="0">
              <a:solidFill>
                <a:srgbClr val="FFFFFF"/>
              </a:solidFill>
            </a:endParaRPr>
          </a:p>
        </p:txBody>
      </p:sp>
      <p:sp>
        <p:nvSpPr>
          <p:cNvPr id="14" name="Rectangle 13">
            <a:extLst>
              <a:ext uri="{FF2B5EF4-FFF2-40B4-BE49-F238E27FC236}">
                <a16:creationId xmlns:a16="http://schemas.microsoft.com/office/drawing/2014/main" id="{AD9B3EAD-A2B3-42C4-927C-3455E3E69E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5A4A9612-2E98-4096-8369-F027A50A4FC8}"/>
              </a:ext>
            </a:extLst>
          </p:cNvPr>
          <p:cNvSpPr>
            <a:spLocks noGrp="1"/>
          </p:cNvSpPr>
          <p:nvPr>
            <p:ph idx="1"/>
          </p:nvPr>
        </p:nvSpPr>
        <p:spPr>
          <a:xfrm>
            <a:off x="4624860" y="171450"/>
            <a:ext cx="7332678" cy="6581042"/>
          </a:xfrm>
        </p:spPr>
        <p:txBody>
          <a:bodyPr anchor="ctr">
            <a:normAutofit/>
          </a:bodyPr>
          <a:lstStyle/>
          <a:p>
            <a:endParaRPr lang="es-MX" dirty="0"/>
          </a:p>
        </p:txBody>
      </p:sp>
      <p:sp>
        <p:nvSpPr>
          <p:cNvPr id="6" name="Rectángulo 5">
            <a:extLst>
              <a:ext uri="{FF2B5EF4-FFF2-40B4-BE49-F238E27FC236}">
                <a16:creationId xmlns:a16="http://schemas.microsoft.com/office/drawing/2014/main" id="{AB1C77FE-0CEB-4345-B4F8-18B792600920}"/>
              </a:ext>
            </a:extLst>
          </p:cNvPr>
          <p:cNvSpPr/>
          <p:nvPr/>
        </p:nvSpPr>
        <p:spPr>
          <a:xfrm>
            <a:off x="4584103" y="61913"/>
            <a:ext cx="6096000" cy="1572225"/>
          </a:xfrm>
          <a:prstGeom prst="rect">
            <a:avLst/>
          </a:prstGeom>
        </p:spPr>
        <p:txBody>
          <a:bodyPr>
            <a:spAutoFit/>
          </a:bodyPr>
          <a:lstStyle/>
          <a:p>
            <a:pPr algn="just">
              <a:lnSpc>
                <a:spcPct val="107000"/>
              </a:lnSpc>
              <a:spcAft>
                <a:spcPts val="800"/>
              </a:spcAft>
            </a:pPr>
            <a:r>
              <a:rPr lang="es-MX" sz="1300" dirty="0">
                <a:latin typeface="Calibri" panose="020F0502020204030204" pitchFamily="34" charset="0"/>
                <a:ea typeface="Calibri" panose="020F0502020204030204" pitchFamily="34" charset="0"/>
                <a:cs typeface="Times New Roman" panose="02020603050405020304" pitchFamily="18" charset="0"/>
              </a:rPr>
              <a:t>Se refiere a la combinación de varios elementos aromáticos que al añadirlos a las preparaciones, dan como resultado, un aumento de valores nutritivos y una afinación y realce de sabores.</a:t>
            </a:r>
          </a:p>
          <a:p>
            <a:pPr algn="just">
              <a:lnSpc>
                <a:spcPct val="107000"/>
              </a:lnSpc>
              <a:spcAft>
                <a:spcPts val="800"/>
              </a:spcAft>
            </a:pPr>
            <a:r>
              <a:rPr lang="es-MX" sz="1300" dirty="0">
                <a:latin typeface="Calibri" panose="020F0502020204030204" pitchFamily="34" charset="0"/>
                <a:ea typeface="Calibri" panose="020F0502020204030204" pitchFamily="34" charset="0"/>
                <a:cs typeface="Times New Roman" panose="02020603050405020304" pitchFamily="18" charset="0"/>
              </a:rPr>
              <a:t>Las preparaciones a las que se le pueden agregar son: fondos, caldos, consomés, salsas, braseados entre otros.</a:t>
            </a:r>
          </a:p>
          <a:p>
            <a:pPr algn="just">
              <a:lnSpc>
                <a:spcPct val="107000"/>
              </a:lnSpc>
              <a:spcAft>
                <a:spcPts val="800"/>
              </a:spcAft>
            </a:pPr>
            <a:r>
              <a:rPr lang="es-MX" sz="1300" dirty="0">
                <a:latin typeface="Calibri" panose="020F0502020204030204" pitchFamily="34" charset="0"/>
                <a:ea typeface="Calibri" panose="020F0502020204030204" pitchFamily="34" charset="0"/>
                <a:cs typeface="Times New Roman" panose="02020603050405020304" pitchFamily="18" charset="0"/>
              </a:rPr>
              <a:t>Algunos de estos son:</a:t>
            </a:r>
          </a:p>
        </p:txBody>
      </p:sp>
      <p:sp>
        <p:nvSpPr>
          <p:cNvPr id="7" name="Rectangle 6">
            <a:extLst>
              <a:ext uri="{FF2B5EF4-FFF2-40B4-BE49-F238E27FC236}">
                <a16:creationId xmlns:a16="http://schemas.microsoft.com/office/drawing/2014/main" id="{3C019E82-6E1E-4E40-BE5D-8176004FEDF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5125" name="Imagen 21" descr="Resultado de imagen para aromatico matignon">
            <a:extLst>
              <a:ext uri="{FF2B5EF4-FFF2-40B4-BE49-F238E27FC236}">
                <a16:creationId xmlns:a16="http://schemas.microsoft.com/office/drawing/2014/main" id="{332AC603-FDA6-4FFF-82C3-5F45C48CC8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0103" y="1782594"/>
            <a:ext cx="1219200" cy="10014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47A03D2E-EB23-4E60-A33F-4A40C7A4FBE8}"/>
              </a:ext>
            </a:extLst>
          </p:cNvPr>
          <p:cNvSpPr>
            <a:spLocks noChangeArrowheads="1"/>
          </p:cNvSpPr>
          <p:nvPr/>
        </p:nvSpPr>
        <p:spPr bwMode="auto">
          <a:xfrm>
            <a:off x="4672196" y="1569086"/>
            <a:ext cx="594967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Bouquet</a:t>
            </a:r>
            <a:r>
              <a:rPr kumimoji="0" lang="es-MX" altLang="es-MX"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garni</a:t>
            </a:r>
            <a:r>
              <a:rPr kumimoji="0" lang="es-MX" altLang="es-MX"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 define como un ramillete elaborado con hierbas aromáticas principalmente el laurel, tomillo y mejorana, según la preparación, pueden agregar apio, albahaca, romero, estragón y orégano. </a:t>
            </a:r>
            <a:endParaRPr kumimoji="0" lang="es-MX" altLang="es-MX" sz="1400" b="0" i="0" u="none" strike="noStrike" cap="none" normalizeH="0" baseline="0" dirty="0">
              <a:ln>
                <a:noFill/>
              </a:ln>
              <a:solidFill>
                <a:schemeClr val="tx1"/>
              </a:solidFill>
              <a:effectLst/>
              <a:latin typeface="Arial" panose="020B0604020202020204" pitchFamily="34" charset="0"/>
            </a:endParaRPr>
          </a:p>
        </p:txBody>
      </p:sp>
      <p:sp>
        <p:nvSpPr>
          <p:cNvPr id="13" name="Rectangle 9">
            <a:extLst>
              <a:ext uri="{FF2B5EF4-FFF2-40B4-BE49-F238E27FC236}">
                <a16:creationId xmlns:a16="http://schemas.microsoft.com/office/drawing/2014/main" id="{26D01698-9011-4C31-A8D8-939B0A2D92F5}"/>
              </a:ext>
            </a:extLst>
          </p:cNvPr>
          <p:cNvSpPr>
            <a:spLocks noChangeArrowheads="1"/>
          </p:cNvSpPr>
          <p:nvPr/>
        </p:nvSpPr>
        <p:spPr bwMode="auto">
          <a:xfrm>
            <a:off x="4679704" y="2263983"/>
            <a:ext cx="45095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5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Mirepoix</a:t>
            </a:r>
            <a:r>
              <a:rPr kumimoji="0" lang="es-MX" altLang="es-MX" sz="15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según el color de la preparación a la que se le agrega puede ser</a:t>
            </a:r>
            <a:r>
              <a:rPr kumimoji="0" lang="es-MX" altLang="es-MX"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MX" altLang="es-MX"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pic>
        <p:nvPicPr>
          <p:cNvPr id="5128" name="Imagen 22" descr="Imagen relacionada">
            <a:extLst>
              <a:ext uri="{FF2B5EF4-FFF2-40B4-BE49-F238E27FC236}">
                <a16:creationId xmlns:a16="http://schemas.microsoft.com/office/drawing/2014/main" id="{47B158A1-6061-4689-AA5B-12615478D0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00740" y="2893538"/>
            <a:ext cx="1198563" cy="10014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
            <a:extLst>
              <a:ext uri="{FF2B5EF4-FFF2-40B4-BE49-F238E27FC236}">
                <a16:creationId xmlns:a16="http://schemas.microsoft.com/office/drawing/2014/main" id="{817C9864-5751-4727-B748-4CB088B8C5FB}"/>
              </a:ext>
            </a:extLst>
          </p:cNvPr>
          <p:cNvSpPr>
            <a:spLocks noChangeArrowheads="1"/>
          </p:cNvSpPr>
          <p:nvPr/>
        </p:nvSpPr>
        <p:spPr bwMode="auto">
          <a:xfrm>
            <a:off x="4484935" y="2723307"/>
            <a:ext cx="6096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s-MX" altLang="es-MX" sz="15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Mirepoix</a:t>
            </a:r>
            <a:r>
              <a:rPr kumimoji="0" lang="es-MX" altLang="es-MX" sz="15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rojo</a:t>
            </a:r>
            <a:r>
              <a:rPr kumimoji="0" lang="es-MX" altLang="es-MX"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zanahoria, cebolla, apio. Se pueden añadir restos de jamón o tocino para las preparaciones de carne.</a:t>
            </a:r>
            <a:endParaRPr kumimoji="0" lang="es-MX" altLang="es-MX" sz="1500" b="0" i="0" u="none" strike="noStrike" cap="none" normalizeH="0" baseline="0" dirty="0">
              <a:ln>
                <a:noFill/>
              </a:ln>
              <a:solidFill>
                <a:schemeClr val="tx1"/>
              </a:solidFill>
              <a:effectLst/>
            </a:endParaRP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s-MX" altLang="es-MX" sz="15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Mirepoix</a:t>
            </a:r>
            <a:r>
              <a:rPr kumimoji="0" lang="es-MX" altLang="es-MX" sz="15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blanca</a:t>
            </a:r>
            <a:r>
              <a:rPr kumimoji="0" lang="es-MX" altLang="es-MX"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cebolla, apio, poro y nabo. Se emplea en preparación de color claro</a:t>
            </a: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s-MX" altLang="es-MX" sz="15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Matignon</a:t>
            </a:r>
            <a:r>
              <a:rPr kumimoji="0" lang="es-MX" altLang="es-MX" sz="15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 compones de la combinación de una </a:t>
            </a:r>
            <a:r>
              <a:rPr kumimoji="0" lang="es-MX" altLang="es-MX" sz="15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mirepoix</a:t>
            </a:r>
            <a:r>
              <a:rPr kumimoji="0" lang="es-MX" altLang="es-MX"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y un </a:t>
            </a:r>
            <a:r>
              <a:rPr kumimoji="0" lang="es-MX" altLang="es-MX" sz="15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bouquet</a:t>
            </a:r>
            <a:r>
              <a:rPr kumimoji="0" lang="es-MX" altLang="es-MX"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5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garni</a:t>
            </a:r>
            <a:r>
              <a:rPr kumimoji="0" lang="es-MX" altLang="es-MX"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MX" altLang="es-MX" sz="1500" b="0" i="0" u="none" strike="noStrike" cap="none" normalizeH="0" baseline="0" dirty="0">
              <a:ln>
                <a:noFill/>
              </a:ln>
              <a:solidFill>
                <a:schemeClr val="tx1"/>
              </a:solidFill>
              <a:effectLst/>
              <a:latin typeface="Arial" panose="020B0604020202020204" pitchFamily="34" charset="0"/>
            </a:endParaRPr>
          </a:p>
        </p:txBody>
      </p:sp>
      <p:pic>
        <p:nvPicPr>
          <p:cNvPr id="5131" name="Imagen 19" descr="Resultado de imagen para sachet de piece">
            <a:extLst>
              <a:ext uri="{FF2B5EF4-FFF2-40B4-BE49-F238E27FC236}">
                <a16:creationId xmlns:a16="http://schemas.microsoft.com/office/drawing/2014/main" id="{D47868C9-A068-4ADA-8AE9-4F4F380ADA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80278" y="3986498"/>
            <a:ext cx="1474587" cy="12370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id="{4655603B-F36E-40EE-AA10-E27F1ECBD5C0}"/>
              </a:ext>
            </a:extLst>
          </p:cNvPr>
          <p:cNvSpPr>
            <a:spLocks noChangeArrowheads="1"/>
          </p:cNvSpPr>
          <p:nvPr/>
        </p:nvSpPr>
        <p:spPr bwMode="auto">
          <a:xfrm>
            <a:off x="4659530" y="4162764"/>
            <a:ext cx="55375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5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Sachet </a:t>
            </a:r>
            <a:r>
              <a:rPr kumimoji="0" lang="es-MX" altLang="es-MX" sz="15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d´epice</a:t>
            </a:r>
            <a:r>
              <a:rPr kumimoji="0" lang="es-MX" altLang="es-MX" sz="15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(bolsa de especias): </a:t>
            </a:r>
            <a:r>
              <a:rPr kumimoji="0" lang="es-MX" altLang="es-MX"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mejorador de sabor empleado en la cocina clásica. La pimienta, laurel y clavo de olor, son las más empleadas para aromatizar y realzar los sabores de las preparaciones. Más sin embargo se puede agregar otras especias. </a:t>
            </a:r>
            <a:endParaRPr kumimoji="0" lang="es-MX" altLang="es-MX" sz="1500" b="0" i="0" u="none" strike="noStrike" cap="none" normalizeH="0" baseline="0" dirty="0">
              <a:ln>
                <a:noFill/>
              </a:ln>
              <a:solidFill>
                <a:schemeClr val="tx1"/>
              </a:solidFill>
              <a:effectLst/>
              <a:latin typeface="Arial" panose="020B0604020202020204" pitchFamily="34" charset="0"/>
            </a:endParaRPr>
          </a:p>
        </p:txBody>
      </p:sp>
      <p:sp>
        <p:nvSpPr>
          <p:cNvPr id="18" name="Rectangle 15">
            <a:extLst>
              <a:ext uri="{FF2B5EF4-FFF2-40B4-BE49-F238E27FC236}">
                <a16:creationId xmlns:a16="http://schemas.microsoft.com/office/drawing/2014/main" id="{BC4CD57A-E2E7-45DC-8D01-39F3D3BA694E}"/>
              </a:ext>
            </a:extLst>
          </p:cNvPr>
          <p:cNvSpPr>
            <a:spLocks noChangeArrowheads="1"/>
          </p:cNvSpPr>
          <p:nvPr/>
        </p:nvSpPr>
        <p:spPr bwMode="auto">
          <a:xfrm>
            <a:off x="296375" y="417639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5134" name="Imagen 20" descr="Cebolla piquÃ©">
            <a:extLst>
              <a:ext uri="{FF2B5EF4-FFF2-40B4-BE49-F238E27FC236}">
                <a16:creationId xmlns:a16="http://schemas.microsoft.com/office/drawing/2014/main" id="{AF4C8C02-8247-432B-ACE9-327AD24889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0463" t="18065" r="11913"/>
          <a:stretch>
            <a:fillRect/>
          </a:stretch>
        </p:blipFill>
        <p:spPr bwMode="auto">
          <a:xfrm>
            <a:off x="10358651" y="5315074"/>
            <a:ext cx="1586293" cy="137147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6">
            <a:extLst>
              <a:ext uri="{FF2B5EF4-FFF2-40B4-BE49-F238E27FC236}">
                <a16:creationId xmlns:a16="http://schemas.microsoft.com/office/drawing/2014/main" id="{6530AC28-D385-4324-B9BE-8ECD82CE14FC}"/>
              </a:ext>
            </a:extLst>
          </p:cNvPr>
          <p:cNvSpPr>
            <a:spLocks noChangeArrowheads="1"/>
          </p:cNvSpPr>
          <p:nvPr/>
        </p:nvSpPr>
        <p:spPr bwMode="auto">
          <a:xfrm>
            <a:off x="4672195" y="5502522"/>
            <a:ext cx="553753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5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Oignon</a:t>
            </a:r>
            <a:r>
              <a:rPr kumimoji="0" lang="es-MX" altLang="es-MX" sz="15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pique: </a:t>
            </a:r>
            <a:r>
              <a:rPr kumimoji="0" lang="es-MX" altLang="es-MX" sz="1500" b="0" i="0" u="none" strike="noStrike" cap="none" normalizeH="0" baseline="0" dirty="0">
                <a:ln>
                  <a:noFill/>
                </a:ln>
                <a:solidFill>
                  <a:srgbClr val="444444"/>
                </a:solidFill>
                <a:effectLst/>
                <a:latin typeface="Arial" panose="020B0604020202020204" pitchFamily="34" charset="0"/>
                <a:ea typeface="Calibri" panose="020F0502020204030204" pitchFamily="34" charset="0"/>
                <a:cs typeface="Arial" panose="020B0604020202020204" pitchFamily="34" charset="0"/>
              </a:rPr>
              <a:t>es una preparación para aromatizar ciertas elaboraciones culinarias principalmente la salsa bechamel y para ello </a:t>
            </a:r>
            <a:endParaRPr kumimoji="0" lang="es-MX" altLang="es-MX" sz="1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03513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AF3884-9BC8-483F-A2D2-7A91EBACE922}"/>
              </a:ext>
            </a:extLst>
          </p:cNvPr>
          <p:cNvSpPr>
            <a:spLocks noGrp="1"/>
          </p:cNvSpPr>
          <p:nvPr>
            <p:ph idx="1"/>
          </p:nvPr>
        </p:nvSpPr>
        <p:spPr/>
        <p:txBody>
          <a:bodyPr/>
          <a:lstStyle/>
          <a:p>
            <a:r>
              <a:rPr lang="es-ES" dirty="0"/>
              <a:t>Video </a:t>
            </a:r>
            <a:r>
              <a:rPr lang="es-ES" dirty="0" err="1"/>
              <a:t>bouquet</a:t>
            </a:r>
            <a:r>
              <a:rPr lang="es-ES" dirty="0"/>
              <a:t> </a:t>
            </a:r>
            <a:r>
              <a:rPr lang="es-ES" dirty="0" err="1"/>
              <a:t>garni</a:t>
            </a:r>
            <a:r>
              <a:rPr lang="es-ES" dirty="0"/>
              <a:t> </a:t>
            </a:r>
            <a:endParaRPr lang="es-ES" dirty="0" smtClean="0"/>
          </a:p>
          <a:p>
            <a:r>
              <a:rPr lang="es-MX" dirty="0">
                <a:hlinkClick r:id="rId2"/>
              </a:rPr>
              <a:t>https://</a:t>
            </a:r>
            <a:r>
              <a:rPr lang="es-MX" dirty="0" smtClean="0">
                <a:hlinkClick r:id="rId2"/>
              </a:rPr>
              <a:t>www.youtube.com/watch?v=qL9iwGQhT3M</a:t>
            </a:r>
            <a:endParaRPr lang="es-MX" dirty="0" smtClean="0"/>
          </a:p>
          <a:p>
            <a:endParaRPr lang="es-MX" dirty="0"/>
          </a:p>
        </p:txBody>
      </p:sp>
    </p:spTree>
    <p:extLst>
      <p:ext uri="{BB962C8B-B14F-4D97-AF65-F5344CB8AC3E}">
        <p14:creationId xmlns:p14="http://schemas.microsoft.com/office/powerpoint/2010/main" val="229265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C548F563-A8BC-44C2-A004-248B8F976A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7620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6A09775-F53C-4D84-8488-BA6B72795DC8}"/>
              </a:ext>
            </a:extLst>
          </p:cNvPr>
          <p:cNvSpPr>
            <a:spLocks noGrp="1"/>
          </p:cNvSpPr>
          <p:nvPr>
            <p:ph type="title"/>
          </p:nvPr>
        </p:nvSpPr>
        <p:spPr>
          <a:xfrm>
            <a:off x="4893733" y="484632"/>
            <a:ext cx="6806653" cy="1609344"/>
          </a:xfrm>
          <a:ln>
            <a:noFill/>
          </a:ln>
        </p:spPr>
        <p:txBody>
          <a:bodyPr>
            <a:normAutofit/>
          </a:bodyPr>
          <a:lstStyle/>
          <a:p>
            <a:r>
              <a:rPr lang="es-ES" sz="4800"/>
              <a:t>Presentación de platillos </a:t>
            </a:r>
            <a:endParaRPr lang="es-MX" sz="4800"/>
          </a:p>
        </p:txBody>
      </p:sp>
      <p:sp>
        <p:nvSpPr>
          <p:cNvPr id="3" name="Marcador de contenido 2">
            <a:extLst>
              <a:ext uri="{FF2B5EF4-FFF2-40B4-BE49-F238E27FC236}">
                <a16:creationId xmlns:a16="http://schemas.microsoft.com/office/drawing/2014/main" id="{EE7607BB-C438-4EAC-BAEB-B4B8DF610F8C}"/>
              </a:ext>
            </a:extLst>
          </p:cNvPr>
          <p:cNvSpPr>
            <a:spLocks noGrp="1"/>
          </p:cNvSpPr>
          <p:nvPr>
            <p:ph idx="1"/>
          </p:nvPr>
        </p:nvSpPr>
        <p:spPr>
          <a:xfrm>
            <a:off x="4893733" y="1644015"/>
            <a:ext cx="6806652" cy="5213983"/>
          </a:xfrm>
        </p:spPr>
        <p:txBody>
          <a:bodyPr>
            <a:normAutofit/>
          </a:bodyPr>
          <a:lstStyle/>
          <a:p>
            <a:pPr>
              <a:spcAft>
                <a:spcPts val="800"/>
              </a:spcAft>
            </a:pPr>
            <a:r>
              <a:rPr lang="es-MX" sz="1300" dirty="0">
                <a:latin typeface="Calibri" panose="020F0502020204030204" pitchFamily="34" charset="0"/>
                <a:ea typeface="Calibri" panose="020F0502020204030204" pitchFamily="34" charset="0"/>
                <a:cs typeface="Times New Roman" panose="02020603050405020304" pitchFamily="18" charset="0"/>
              </a:rPr>
              <a:t>La presentación de platillos es la acción de ubicar los elementos de una preparación alimenticia en un plato u otro con el fin de otorgar la comodidad al comenzar para que sea fácil y placentero consumirlo.</a:t>
            </a:r>
          </a:p>
          <a:p>
            <a:pPr>
              <a:spcAft>
                <a:spcPts val="800"/>
              </a:spcAft>
            </a:pPr>
            <a:r>
              <a:rPr lang="es-MX" sz="1300" b="1" dirty="0">
                <a:latin typeface="Calibri" panose="020F0502020204030204" pitchFamily="34" charset="0"/>
                <a:ea typeface="Calibri" panose="020F0502020204030204" pitchFamily="34" charset="0"/>
                <a:cs typeface="Times New Roman" panose="02020603050405020304" pitchFamily="18" charset="0"/>
              </a:rPr>
              <a:t>Componentes de un plato:</a:t>
            </a:r>
            <a:endParaRPr lang="es-MX"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s-MX" sz="1300" b="1" dirty="0">
                <a:latin typeface="Calibri" panose="020F0502020204030204" pitchFamily="34" charset="0"/>
                <a:ea typeface="Calibri" panose="020F0502020204030204" pitchFamily="34" charset="0"/>
                <a:cs typeface="Times New Roman" panose="02020603050405020304" pitchFamily="18" charset="0"/>
              </a:rPr>
              <a:t>Proteína: </a:t>
            </a:r>
            <a:r>
              <a:rPr lang="es-MX" sz="1300" dirty="0">
                <a:latin typeface="Calibri" panose="020F0502020204030204" pitchFamily="34" charset="0"/>
                <a:ea typeface="Calibri" panose="020F0502020204030204" pitchFamily="34" charset="0"/>
                <a:cs typeface="Times New Roman" panose="02020603050405020304" pitchFamily="18" charset="0"/>
              </a:rPr>
              <a:t>proteína animal o vegetal de cualquier tipo.</a:t>
            </a:r>
          </a:p>
          <a:p>
            <a:pPr marL="342900" lvl="0" indent="-342900">
              <a:spcAft>
                <a:spcPts val="0"/>
              </a:spcAft>
              <a:buFont typeface="Symbol" panose="05050102010706020507" pitchFamily="18" charset="2"/>
              <a:buChar char=""/>
            </a:pPr>
            <a:r>
              <a:rPr lang="es-MX" sz="1300" b="1" dirty="0">
                <a:latin typeface="Calibri" panose="020F0502020204030204" pitchFamily="34" charset="0"/>
                <a:ea typeface="Calibri" panose="020F0502020204030204" pitchFamily="34" charset="0"/>
                <a:cs typeface="Times New Roman" panose="02020603050405020304" pitchFamily="18" charset="0"/>
              </a:rPr>
              <a:t>Guarnición de almidón:</a:t>
            </a:r>
            <a:r>
              <a:rPr lang="es-MX" sz="1300" dirty="0">
                <a:latin typeface="Calibri" panose="020F0502020204030204" pitchFamily="34" charset="0"/>
                <a:ea typeface="Calibri" panose="020F0502020204030204" pitchFamily="34" charset="0"/>
                <a:cs typeface="Times New Roman" panose="02020603050405020304" pitchFamily="18" charset="0"/>
              </a:rPr>
              <a:t> acompañamiento primario a base de farináceos o carbohidratos, como papa, cereales, pastas, etc.</a:t>
            </a:r>
          </a:p>
          <a:p>
            <a:pPr marL="342900" lvl="0" indent="-342900">
              <a:spcAft>
                <a:spcPts val="0"/>
              </a:spcAft>
              <a:buFont typeface="Symbol" panose="05050102010706020507" pitchFamily="18" charset="2"/>
              <a:buChar char=""/>
            </a:pPr>
            <a:r>
              <a:rPr lang="es-MX" sz="1300" b="1" dirty="0">
                <a:latin typeface="Calibri" panose="020F0502020204030204" pitchFamily="34" charset="0"/>
                <a:ea typeface="Calibri" panose="020F0502020204030204" pitchFamily="34" charset="0"/>
                <a:cs typeface="Times New Roman" panose="02020603050405020304" pitchFamily="18" charset="0"/>
              </a:rPr>
              <a:t>Guarnición de verduras:</a:t>
            </a:r>
            <a:r>
              <a:rPr lang="es-MX" sz="1300" dirty="0">
                <a:latin typeface="Calibri" panose="020F0502020204030204" pitchFamily="34" charset="0"/>
                <a:ea typeface="Calibri" panose="020F0502020204030204" pitchFamily="34" charset="0"/>
                <a:cs typeface="Times New Roman" panose="02020603050405020304" pitchFamily="18" charset="0"/>
              </a:rPr>
              <a:t> acompañamiento secundario a base de verduras que darán color y frescura al plato.</a:t>
            </a:r>
          </a:p>
          <a:p>
            <a:pPr marL="342900" lvl="0" indent="-342900">
              <a:spcAft>
                <a:spcPts val="0"/>
              </a:spcAft>
              <a:buFont typeface="Symbol" panose="05050102010706020507" pitchFamily="18" charset="2"/>
              <a:buChar char=""/>
            </a:pPr>
            <a:r>
              <a:rPr lang="es-MX" sz="1300" b="1" dirty="0">
                <a:latin typeface="Calibri" panose="020F0502020204030204" pitchFamily="34" charset="0"/>
                <a:ea typeface="Calibri" panose="020F0502020204030204" pitchFamily="34" charset="0"/>
                <a:cs typeface="Times New Roman" panose="02020603050405020304" pitchFamily="18" charset="0"/>
              </a:rPr>
              <a:t>Salsa:</a:t>
            </a:r>
            <a:r>
              <a:rPr lang="es-MX" sz="1300" dirty="0">
                <a:latin typeface="Calibri" panose="020F0502020204030204" pitchFamily="34" charset="0"/>
                <a:ea typeface="Calibri" panose="020F0502020204030204" pitchFamily="34" charset="0"/>
                <a:cs typeface="Times New Roman" panose="02020603050405020304" pitchFamily="18" charset="0"/>
              </a:rPr>
              <a:t> guarnición líquido que completa el plato.</a:t>
            </a:r>
          </a:p>
          <a:p>
            <a:pPr marL="342900" lvl="0" indent="-342900">
              <a:spcAft>
                <a:spcPts val="800"/>
              </a:spcAft>
              <a:buFont typeface="Symbol" panose="05050102010706020507" pitchFamily="18" charset="2"/>
              <a:buChar char=""/>
            </a:pPr>
            <a:r>
              <a:rPr lang="es-MX" sz="1300" b="1" dirty="0">
                <a:latin typeface="Calibri" panose="020F0502020204030204" pitchFamily="34" charset="0"/>
                <a:ea typeface="Calibri" panose="020F0502020204030204" pitchFamily="34" charset="0"/>
                <a:cs typeface="Times New Roman" panose="02020603050405020304" pitchFamily="18" charset="0"/>
              </a:rPr>
              <a:t>Garnitura: </a:t>
            </a:r>
            <a:r>
              <a:rPr lang="es-MX" sz="1300" dirty="0">
                <a:latin typeface="Calibri" panose="020F0502020204030204" pitchFamily="34" charset="0"/>
                <a:ea typeface="Calibri" panose="020F0502020204030204" pitchFamily="34" charset="0"/>
                <a:cs typeface="Times New Roman" panose="02020603050405020304" pitchFamily="18" charset="0"/>
              </a:rPr>
              <a:t>todos aquellos elementos que dan el punto final al plato.</a:t>
            </a:r>
          </a:p>
          <a:p>
            <a:pPr>
              <a:spcAft>
                <a:spcPts val="800"/>
              </a:spcAft>
            </a:pPr>
            <a:r>
              <a:rPr lang="es-MX" sz="1300" b="1" dirty="0">
                <a:latin typeface="Calibri" panose="020F0502020204030204" pitchFamily="34" charset="0"/>
                <a:ea typeface="Calibri" panose="020F0502020204030204" pitchFamily="34" charset="0"/>
                <a:cs typeface="Times New Roman" panose="02020603050405020304" pitchFamily="18" charset="0"/>
              </a:rPr>
              <a:t>     Montaje de platillos</a:t>
            </a:r>
          </a:p>
          <a:p>
            <a:pPr>
              <a:spcAft>
                <a:spcPts val="800"/>
              </a:spcAft>
            </a:pPr>
            <a:r>
              <a:rPr lang="es-MX" altLang="es-MX" sz="1300" b="1" dirty="0">
                <a:latin typeface="Calibri" panose="020F0502020204030204" pitchFamily="34" charset="0"/>
                <a:ea typeface="Calibri" panose="020F0502020204030204" pitchFamily="34" charset="0"/>
                <a:cs typeface="Times New Roman" panose="02020603050405020304" pitchFamily="18" charset="0"/>
              </a:rPr>
              <a:t>No tradicional: </a:t>
            </a:r>
            <a:r>
              <a:rPr lang="es-MX" altLang="es-MX" sz="1300" dirty="0">
                <a:latin typeface="Calibri" panose="020F0502020204030204" pitchFamily="34" charset="0"/>
                <a:ea typeface="Calibri" panose="020F0502020204030204" pitchFamily="34" charset="0"/>
                <a:cs typeface="Times New Roman" panose="02020603050405020304" pitchFamily="18" charset="0"/>
              </a:rPr>
              <a:t>la posición de los elementos es libre. </a:t>
            </a:r>
            <a:endParaRPr lang="es-MX" altLang="es-MX" sz="1300" dirty="0"/>
          </a:p>
          <a:p>
            <a:pPr>
              <a:spcAft>
                <a:spcPts val="800"/>
              </a:spcAft>
            </a:pPr>
            <a:r>
              <a:rPr lang="es-MX" altLang="es-MX" sz="1300" b="1" dirty="0">
                <a:latin typeface="Arial" panose="020B0604020202020204" pitchFamily="34" charset="0"/>
                <a:ea typeface="Calibri" panose="020F0502020204030204" pitchFamily="34" charset="0"/>
                <a:cs typeface="Times New Roman" panose="02020603050405020304" pitchFamily="18" charset="0"/>
              </a:rPr>
              <a:t>Estructurado: </a:t>
            </a:r>
            <a:r>
              <a:rPr lang="es-MX" altLang="es-MX" sz="1300" dirty="0">
                <a:latin typeface="Arial" panose="020B0604020202020204" pitchFamily="34" charset="0"/>
                <a:ea typeface="Calibri" panose="020F0502020204030204" pitchFamily="34" charset="0"/>
                <a:cs typeface="Times New Roman" panose="02020603050405020304" pitchFamily="18" charset="0"/>
              </a:rPr>
              <a:t>los elementos</a:t>
            </a:r>
            <a:r>
              <a:rPr lang="es-MX" altLang="es-MX" sz="1300" b="1" dirty="0">
                <a:latin typeface="Arial" panose="020B0604020202020204" pitchFamily="34" charset="0"/>
                <a:ea typeface="Calibri" panose="020F0502020204030204" pitchFamily="34" charset="0"/>
                <a:cs typeface="Times New Roman" panose="02020603050405020304" pitchFamily="18" charset="0"/>
              </a:rPr>
              <a:t> </a:t>
            </a:r>
            <a:r>
              <a:rPr lang="es-MX" altLang="es-MX" sz="1300" dirty="0">
                <a:latin typeface="Arial" panose="020B0604020202020204" pitchFamily="34" charset="0"/>
                <a:ea typeface="Calibri" panose="020F0502020204030204" pitchFamily="34" charset="0"/>
                <a:cs typeface="Times New Roman" panose="02020603050405020304" pitchFamily="18" charset="0"/>
              </a:rPr>
              <a:t>del plato se unen y forman una especie de estructura, donde normalmente la guarnición va de base, sobre esta la proteína, decoración encima y salsa abajo o rodeando</a:t>
            </a:r>
            <a:r>
              <a:rPr lang="es-MX" altLang="es-MX" sz="1300" dirty="0">
                <a:latin typeface="Arial" panose="020B0604020202020204" pitchFamily="34" charset="0"/>
              </a:rPr>
              <a:t> </a:t>
            </a:r>
          </a:p>
          <a:p>
            <a:pPr>
              <a:spcAft>
                <a:spcPts val="800"/>
              </a:spcAft>
            </a:pPr>
            <a:endParaRPr lang="es-MX" sz="1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36" name="Group 135">
            <a:extLst>
              <a:ext uri="{FF2B5EF4-FFF2-40B4-BE49-F238E27FC236}">
                <a16:creationId xmlns:a16="http://schemas.microsoft.com/office/drawing/2014/main" id="{85F7ED94-27F2-480E-B3C4-2BDF990349B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7" name="Oval 136">
              <a:extLst>
                <a:ext uri="{FF2B5EF4-FFF2-40B4-BE49-F238E27FC236}">
                  <a16:creationId xmlns:a16="http://schemas.microsoft.com/office/drawing/2014/main" id="{DD7078B8-FEB6-4CAD-BDDF-01B3FA3DAF5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8" name="Oval 137">
              <a:extLst>
                <a:ext uri="{FF2B5EF4-FFF2-40B4-BE49-F238E27FC236}">
                  <a16:creationId xmlns:a16="http://schemas.microsoft.com/office/drawing/2014/main" id="{82EF3875-E2EF-430F-BFE5-AB904594A07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0" name="Imagen 29" descr="Resultado de imagen para montaje de platos reloj">
            <a:extLst>
              <a:ext uri="{FF2B5EF4-FFF2-40B4-BE49-F238E27FC236}">
                <a16:creationId xmlns:a16="http://schemas.microsoft.com/office/drawing/2014/main" id="{E4E060FA-1040-4E5E-AEBB-7D6D2C31826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3943" y="0"/>
            <a:ext cx="4298175" cy="1644014"/>
          </a:xfrm>
          <a:prstGeom prst="rect">
            <a:avLst/>
          </a:prstGeom>
          <a:noFill/>
          <a:ln>
            <a:noFill/>
          </a:ln>
        </p:spPr>
      </p:pic>
      <p:pic>
        <p:nvPicPr>
          <p:cNvPr id="31" name="Imagen 30" descr="Resultado de imagen para montaje de platos no tradicional">
            <a:extLst>
              <a:ext uri="{FF2B5EF4-FFF2-40B4-BE49-F238E27FC236}">
                <a16:creationId xmlns:a16="http://schemas.microsoft.com/office/drawing/2014/main" id="{3C53C615-68C3-420F-92F6-2F8A7DFBE23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942" y="1615820"/>
            <a:ext cx="4298175" cy="1813179"/>
          </a:xfrm>
          <a:prstGeom prst="rect">
            <a:avLst/>
          </a:prstGeom>
          <a:noFill/>
          <a:ln>
            <a:noFill/>
          </a:ln>
        </p:spPr>
      </p:pic>
      <p:pic>
        <p:nvPicPr>
          <p:cNvPr id="32" name="Imagen 31" descr="Resultado de imagen para presentacion de platillos tradicional">
            <a:extLst>
              <a:ext uri="{FF2B5EF4-FFF2-40B4-BE49-F238E27FC236}">
                <a16:creationId xmlns:a16="http://schemas.microsoft.com/office/drawing/2014/main" id="{B1DF7FB1-8039-452D-940D-361C94162F3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942" y="3428999"/>
            <a:ext cx="4298175" cy="1813179"/>
          </a:xfrm>
          <a:prstGeom prst="rect">
            <a:avLst/>
          </a:prstGeom>
          <a:noFill/>
          <a:ln>
            <a:noFill/>
          </a:ln>
        </p:spPr>
      </p:pic>
      <p:pic>
        <p:nvPicPr>
          <p:cNvPr id="33" name="Imagen 32" descr="Imagen relacionada">
            <a:extLst>
              <a:ext uri="{FF2B5EF4-FFF2-40B4-BE49-F238E27FC236}">
                <a16:creationId xmlns:a16="http://schemas.microsoft.com/office/drawing/2014/main" id="{506172E5-58A4-4FDA-9861-41108E13B85A}"/>
              </a:ext>
            </a:extLst>
          </p:cNvPr>
          <p:cNvPicPr/>
          <p:nvPr/>
        </p:nvPicPr>
        <p:blipFill rotWithShape="1">
          <a:blip r:embed="rId8" cstate="print">
            <a:extLst>
              <a:ext uri="{28A0092B-C50C-407E-A947-70E740481C1C}">
                <a14:useLocalDpi xmlns:a14="http://schemas.microsoft.com/office/drawing/2010/main" val="0"/>
              </a:ext>
            </a:extLst>
          </a:blip>
          <a:srcRect t="42290" r="48022"/>
          <a:stretch/>
        </p:blipFill>
        <p:spPr bwMode="auto">
          <a:xfrm>
            <a:off x="103941" y="5213983"/>
            <a:ext cx="4298174" cy="16440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1375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5272426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Wisp</Template>
  <TotalTime>749</TotalTime>
  <Words>904</Words>
  <Application>Microsoft Office PowerPoint</Application>
  <PresentationFormat>Panorámica</PresentationFormat>
  <Paragraphs>78</Paragraphs>
  <Slides>18</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18</vt:i4>
      </vt:variant>
    </vt:vector>
  </HeadingPairs>
  <TitlesOfParts>
    <vt:vector size="30" baseType="lpstr">
      <vt:lpstr>Arial</vt:lpstr>
      <vt:lpstr>Calibri</vt:lpstr>
      <vt:lpstr>Calibri Light</vt:lpstr>
      <vt:lpstr>Helvetica</vt:lpstr>
      <vt:lpstr>inherit</vt:lpstr>
      <vt:lpstr>Rockwell</vt:lpstr>
      <vt:lpstr>Rockwell Condensed</vt:lpstr>
      <vt:lpstr>Rockwell Extra Bold</vt:lpstr>
      <vt:lpstr>Symbol</vt:lpstr>
      <vt:lpstr>Times New Roman</vt:lpstr>
      <vt:lpstr>Wingdings</vt:lpstr>
      <vt:lpstr>Letras en madera</vt:lpstr>
      <vt:lpstr>TECNICAS CULINARIAS </vt:lpstr>
      <vt:lpstr>Presentación de PowerPoint</vt:lpstr>
      <vt:lpstr>Preparacion y organización y previas de las materias primas </vt:lpstr>
      <vt:lpstr>Presentación de PowerPoint</vt:lpstr>
      <vt:lpstr>Técnicas de cocción </vt:lpstr>
      <vt:lpstr>Agentes aromáticos </vt:lpstr>
      <vt:lpstr>Presentación de PowerPoint</vt:lpstr>
      <vt:lpstr>Presentación de platillos </vt:lpstr>
      <vt:lpstr>Presentación de PowerPoint</vt:lpstr>
      <vt:lpstr>Presentación de PowerPoint</vt:lpstr>
      <vt:lpstr>Presentación de PowerPoint</vt:lpstr>
      <vt:lpstr>Cortes en frutas y hortalizas </vt:lpstr>
      <vt:lpstr>Presentación de PowerPoint</vt:lpstr>
      <vt:lpstr>Presentación de PowerPoint</vt:lpstr>
      <vt:lpstr>Preparación del arroz  </vt:lpstr>
      <vt:lpstr>Presentación de PowerPoint</vt:lpstr>
      <vt:lpstr>Presentación de PowerPoint</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TECNICAS CULINARIAS</dc:title>
  <dc:creator>Maribel Davila Medina</dc:creator>
  <cp:lastModifiedBy>hOla</cp:lastModifiedBy>
  <cp:revision>25</cp:revision>
  <dcterms:created xsi:type="dcterms:W3CDTF">2020-03-31T20:56:14Z</dcterms:created>
  <dcterms:modified xsi:type="dcterms:W3CDTF">2020-04-04T23:06:43Z</dcterms:modified>
</cp:coreProperties>
</file>